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258" r:id="rId3"/>
    <p:sldId id="263" r:id="rId4"/>
    <p:sldId id="347" r:id="rId5"/>
    <p:sldId id="267" r:id="rId6"/>
    <p:sldId id="265" r:id="rId7"/>
    <p:sldId id="270" r:id="rId8"/>
    <p:sldId id="269" r:id="rId9"/>
    <p:sldId id="266" r:id="rId10"/>
    <p:sldId id="268" r:id="rId11"/>
    <p:sldId id="273" r:id="rId12"/>
    <p:sldId id="274" r:id="rId13"/>
    <p:sldId id="275" r:id="rId14"/>
    <p:sldId id="276" r:id="rId15"/>
    <p:sldId id="277" r:id="rId16"/>
    <p:sldId id="281" r:id="rId17"/>
    <p:sldId id="282" r:id="rId18"/>
    <p:sldId id="278" r:id="rId19"/>
    <p:sldId id="279" r:id="rId20"/>
    <p:sldId id="280" r:id="rId21"/>
    <p:sldId id="271" r:id="rId22"/>
    <p:sldId id="283" r:id="rId23"/>
    <p:sldId id="292" r:id="rId24"/>
    <p:sldId id="293" r:id="rId25"/>
    <p:sldId id="294" r:id="rId26"/>
    <p:sldId id="295" r:id="rId27"/>
    <p:sldId id="296" r:id="rId28"/>
    <p:sldId id="284" r:id="rId29"/>
    <p:sldId id="285" r:id="rId30"/>
    <p:sldId id="286" r:id="rId31"/>
    <p:sldId id="297" r:id="rId32"/>
    <p:sldId id="298" r:id="rId33"/>
    <p:sldId id="299" r:id="rId34"/>
    <p:sldId id="303" r:id="rId35"/>
    <p:sldId id="304" r:id="rId36"/>
    <p:sldId id="305" r:id="rId37"/>
    <p:sldId id="306" r:id="rId38"/>
    <p:sldId id="308" r:id="rId39"/>
    <p:sldId id="307" r:id="rId40"/>
    <p:sldId id="302" r:id="rId41"/>
    <p:sldId id="300" r:id="rId42"/>
    <p:sldId id="315" r:id="rId43"/>
    <p:sldId id="316" r:id="rId44"/>
    <p:sldId id="317" r:id="rId45"/>
    <p:sldId id="311" r:id="rId46"/>
    <p:sldId id="318" r:id="rId47"/>
    <p:sldId id="320" r:id="rId48"/>
    <p:sldId id="309" r:id="rId49"/>
    <p:sldId id="310" r:id="rId50"/>
    <p:sldId id="312" r:id="rId51"/>
    <p:sldId id="313" r:id="rId52"/>
    <p:sldId id="314" r:id="rId53"/>
    <p:sldId id="348" r:id="rId54"/>
    <p:sldId id="349" r:id="rId55"/>
    <p:sldId id="350" r:id="rId56"/>
    <p:sldId id="351" r:id="rId57"/>
    <p:sldId id="352" r:id="rId58"/>
    <p:sldId id="353" r:id="rId59"/>
    <p:sldId id="354" r:id="rId60"/>
    <p:sldId id="355" r:id="rId61"/>
    <p:sldId id="35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6702" autoAdjust="0"/>
  </p:normalViewPr>
  <p:slideViewPr>
    <p:cSldViewPr snapToGrid="0">
      <p:cViewPr varScale="1">
        <p:scale>
          <a:sx n="80" d="100"/>
          <a:sy n="80" d="100"/>
        </p:scale>
        <p:origin x="739"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8-05T10:58:57.870"/>
    </inkml:context>
    <inkml:brush xml:id="br0">
      <inkml:brushProperty name="width" value="0.05292" units="cm"/>
      <inkml:brushProperty name="height" value="0.05292" units="cm"/>
      <inkml:brushProperty name="color" value="#FF0000"/>
    </inkml:brush>
  </inkml:definitions>
  <inkml:trace contextRef="#ctx0" brushRef="#br0">19032 13300 0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6541C-3DB1-48CF-8574-BE58FE0745A4}" type="datetimeFigureOut">
              <a:rPr lang="en-GB" smtClean="0"/>
              <a:t>27/07/2025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A0069-CE9C-4DF7-A414-7EEDF68B1A10}" type="slidenum">
              <a:rPr lang="en-GB" smtClean="0"/>
              <a:t>‹#›</a:t>
            </a:fld>
            <a:endParaRPr lang="en-GB"/>
          </a:p>
        </p:txBody>
      </p:sp>
    </p:spTree>
    <p:extLst>
      <p:ext uri="{BB962C8B-B14F-4D97-AF65-F5344CB8AC3E}">
        <p14:creationId xmlns:p14="http://schemas.microsoft.com/office/powerpoint/2010/main" val="2526230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Internet Corporation for Assigned Names and Addresses (ICANN). </a:t>
            </a:r>
          </a:p>
          <a:p>
            <a:r>
              <a:rPr lang="en-US" dirty="0"/>
              <a:t>Internet Assigned Numbers Authority (IANA) </a:t>
            </a:r>
          </a:p>
        </p:txBody>
      </p:sp>
      <p:sp>
        <p:nvSpPr>
          <p:cNvPr id="4" name="Slide Number Placeholder 3"/>
          <p:cNvSpPr>
            <a:spLocks noGrp="1"/>
          </p:cNvSpPr>
          <p:nvPr>
            <p:ph type="sldNum" sz="quarter" idx="5"/>
          </p:nvPr>
        </p:nvSpPr>
        <p:spPr/>
        <p:txBody>
          <a:bodyPr/>
          <a:lstStyle/>
          <a:p>
            <a:fld id="{11EA0069-CE9C-4DF7-A414-7EEDF68B1A10}" type="slidenum">
              <a:rPr lang="en-GB" smtClean="0"/>
              <a:t>45</a:t>
            </a:fld>
            <a:endParaRPr lang="en-GB"/>
          </a:p>
        </p:txBody>
      </p:sp>
    </p:spTree>
    <p:extLst>
      <p:ext uri="{BB962C8B-B14F-4D97-AF65-F5344CB8AC3E}">
        <p14:creationId xmlns:p14="http://schemas.microsoft.com/office/powerpoint/2010/main" val="2102355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7B33207-BA23-4F25-9AB9-C0CEEC03B0F6}" type="datetimeFigureOut">
              <a:rPr lang="en-GB" smtClean="0"/>
              <a:t>27/07/2025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2671441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B33207-BA23-4F25-9AB9-C0CEEC03B0F6}" type="datetimeFigureOut">
              <a:rPr lang="en-GB" smtClean="0"/>
              <a:t>27/07/2025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917754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B33207-BA23-4F25-9AB9-C0CEEC03B0F6}" type="datetimeFigureOut">
              <a:rPr lang="en-GB" smtClean="0"/>
              <a:t>27/07/2025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1238873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B33207-BA23-4F25-9AB9-C0CEEC03B0F6}" type="datetimeFigureOut">
              <a:rPr lang="en-GB" smtClean="0"/>
              <a:t>27/07/2025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80117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B33207-BA23-4F25-9AB9-C0CEEC03B0F6}" type="datetimeFigureOut">
              <a:rPr lang="en-GB" smtClean="0"/>
              <a:t>27/07/2025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60303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7B33207-BA23-4F25-9AB9-C0CEEC03B0F6}" type="datetimeFigureOut">
              <a:rPr lang="en-GB" smtClean="0"/>
              <a:t>27/07/2025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424674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7B33207-BA23-4F25-9AB9-C0CEEC03B0F6}" type="datetimeFigureOut">
              <a:rPr lang="en-GB" smtClean="0"/>
              <a:t>27/07/2025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1040678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7B33207-BA23-4F25-9AB9-C0CEEC03B0F6}" type="datetimeFigureOut">
              <a:rPr lang="en-GB" smtClean="0"/>
              <a:t>27/07/2025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266601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33207-BA23-4F25-9AB9-C0CEEC03B0F6}" type="datetimeFigureOut">
              <a:rPr lang="en-GB" smtClean="0"/>
              <a:t>27/07/2025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3009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B33207-BA23-4F25-9AB9-C0CEEC03B0F6}" type="datetimeFigureOut">
              <a:rPr lang="en-GB" smtClean="0"/>
              <a:t>27/07/2025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1858162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B33207-BA23-4F25-9AB9-C0CEEC03B0F6}" type="datetimeFigureOut">
              <a:rPr lang="en-GB" smtClean="0"/>
              <a:t>27/07/2025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8B54F7-BC8A-40D3-9081-E30215EE65B6}" type="slidenum">
              <a:rPr lang="en-GB" smtClean="0"/>
              <a:t>‹#›</a:t>
            </a:fld>
            <a:endParaRPr lang="en-GB"/>
          </a:p>
        </p:txBody>
      </p:sp>
    </p:spTree>
    <p:extLst>
      <p:ext uri="{BB962C8B-B14F-4D97-AF65-F5344CB8AC3E}">
        <p14:creationId xmlns:p14="http://schemas.microsoft.com/office/powerpoint/2010/main" val="1478881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B33207-BA23-4F25-9AB9-C0CEEC03B0F6}" type="datetimeFigureOut">
              <a:rPr lang="en-GB" smtClean="0"/>
              <a:t>27/07/2025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B54F7-BC8A-40D3-9081-E30215EE65B6}" type="slidenum">
              <a:rPr lang="en-GB" smtClean="0"/>
              <a:t>‹#›</a:t>
            </a:fld>
            <a:endParaRPr lang="en-GB"/>
          </a:p>
        </p:txBody>
      </p:sp>
    </p:spTree>
    <p:extLst>
      <p:ext uri="{BB962C8B-B14F-4D97-AF65-F5344CB8AC3E}">
        <p14:creationId xmlns:p14="http://schemas.microsoft.com/office/powerpoint/2010/main" val="3730914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4.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8.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jpg"/><Relationship Id="rId7" Type="http://schemas.openxmlformats.org/officeDocument/2006/relationships/image" Target="../media/image32.png"/><Relationship Id="rId12" Type="http://schemas.openxmlformats.org/officeDocument/2006/relationships/image" Target="../media/image37.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emf"/><Relationship Id="rId5" Type="http://schemas.openxmlformats.org/officeDocument/2006/relationships/image" Target="../media/image5.png"/><Relationship Id="rId10" Type="http://schemas.openxmlformats.org/officeDocument/2006/relationships/image" Target="../media/image35.emf"/><Relationship Id="rId4" Type="http://schemas.openxmlformats.org/officeDocument/2006/relationships/image" Target="../media/image8.png"/><Relationship Id="rId9"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jpg"/><Relationship Id="rId7"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5.png"/><Relationship Id="rId10" Type="http://schemas.openxmlformats.org/officeDocument/2006/relationships/image" Target="../media/image42.png"/><Relationship Id="rId4" Type="http://schemas.openxmlformats.org/officeDocument/2006/relationships/image" Target="../media/image8.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jp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jpg"/><Relationship Id="rId7" Type="http://schemas.openxmlformats.org/officeDocument/2006/relationships/image" Target="../media/image50.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png"/><Relationship Id="rId10" Type="http://schemas.openxmlformats.org/officeDocument/2006/relationships/image" Target="../media/image53.png"/><Relationship Id="rId4" Type="http://schemas.openxmlformats.org/officeDocument/2006/relationships/image" Target="../media/image8.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jpg"/><Relationship Id="rId7"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jpg"/><Relationship Id="rId7"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jpg"/><Relationship Id="rId7" Type="http://schemas.openxmlformats.org/officeDocument/2006/relationships/image" Target="../media/image62.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jpg"/><Relationship Id="rId7" Type="http://schemas.openxmlformats.org/officeDocument/2006/relationships/image" Target="../media/image6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jpg"/><Relationship Id="rId7" Type="http://schemas.openxmlformats.org/officeDocument/2006/relationships/image" Target="../media/image68.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jpg"/><Relationship Id="rId7"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jpg"/><Relationship Id="rId7" Type="http://schemas.openxmlformats.org/officeDocument/2006/relationships/image" Target="../media/image7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2.jpg"/><Relationship Id="rId7" Type="http://schemas.openxmlformats.org/officeDocument/2006/relationships/image" Target="../media/image77.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2.png"/><Relationship Id="rId5" Type="http://schemas.openxmlformats.org/officeDocument/2006/relationships/image" Target="../media/image8.png"/><Relationship Id="rId10" Type="http://schemas.openxmlformats.org/officeDocument/2006/relationships/image" Target="../media/image81.png"/><Relationship Id="rId4" Type="http://schemas.openxmlformats.org/officeDocument/2006/relationships/image" Target="../media/image2.jpg"/><Relationship Id="rId9"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5.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jpg"/><Relationship Id="rId7" Type="http://schemas.openxmlformats.org/officeDocument/2006/relationships/image" Target="../media/image8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1.emf"/><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jpg"/><Relationship Id="rId7" Type="http://schemas.openxmlformats.org/officeDocument/2006/relationships/image" Target="../media/image9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5.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jpg"/><Relationship Id="rId7" Type="http://schemas.openxmlformats.org/officeDocument/2006/relationships/image" Target="../media/image9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99.png"/></Relationships>
</file>

<file path=ppt/slides/_rels/slide5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jpg"/><Relationship Id="rId7" Type="http://schemas.openxmlformats.org/officeDocument/2006/relationships/image" Target="../media/image10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3.png"/><Relationship Id="rId4" Type="http://schemas.openxmlformats.org/officeDocument/2006/relationships/image" Target="../media/image8.png"/><Relationship Id="rId9"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0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0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0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2700" y="34071"/>
            <a:ext cx="12192000" cy="6858000"/>
          </a:xfrm>
          <a:prstGeom prst="rect">
            <a:avLst/>
          </a:prstGeom>
        </p:spPr>
      </p:pic>
      <p:sp>
        <p:nvSpPr>
          <p:cNvPr id="8" name="제목 1"/>
          <p:cNvSpPr>
            <a:spLocks noGrp="1"/>
          </p:cNvSpPr>
          <p:nvPr>
            <p:ph type="ctrTitle"/>
          </p:nvPr>
        </p:nvSpPr>
        <p:spPr>
          <a:xfrm>
            <a:off x="737734" y="605256"/>
            <a:ext cx="9144000" cy="3435990"/>
          </a:xfrm>
        </p:spPr>
        <p:txBody>
          <a:bodyPr>
            <a:normAutofit/>
          </a:bodyPr>
          <a:lstStyle/>
          <a:p>
            <a:br>
              <a:rPr lang="en-US" altLang="ko-KR" sz="4800" b="1" dirty="0">
                <a:solidFill>
                  <a:schemeClr val="accent5">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br>
            <a:br>
              <a:rPr lang="en-US" altLang="ko-KR" sz="4800" b="1" dirty="0">
                <a:solidFill>
                  <a:schemeClr val="accent5">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altLang="ko-KR" sz="4800" b="1" dirty="0">
                <a:solidFill>
                  <a:schemeClr val="accent5">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Chapter 3</a:t>
            </a:r>
            <a:br>
              <a:rPr lang="en-US" altLang="ko-KR" sz="4800" b="1" dirty="0">
                <a:solidFill>
                  <a:schemeClr val="accent5">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br>
            <a:r>
              <a:rPr lang="en-US" altLang="ko-KR" sz="4800" b="1" dirty="0">
                <a:solidFill>
                  <a:schemeClr val="accent5">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IP </a:t>
            </a:r>
            <a:r>
              <a:rPr lang="en-US" altLang="ko-KR" sz="4800" b="1" dirty="0" err="1">
                <a:solidFill>
                  <a:schemeClr val="accent5">
                    <a:lumMod val="5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v4</a:t>
            </a:r>
            <a:br>
              <a:rPr lang="en-US" altLang="ko-KR" sz="4000" dirty="0">
                <a:solidFill>
                  <a:schemeClr val="accent2"/>
                </a:solidFill>
                <a:latin typeface="Microsoft Sans Serif" panose="020B0604020202020204" pitchFamily="34" charset="0"/>
                <a:ea typeface="Microsoft Sans Serif" panose="020B0604020202020204" pitchFamily="34" charset="0"/>
                <a:cs typeface="Microsoft Sans Serif" panose="020B0604020202020204" pitchFamily="34" charset="0"/>
              </a:rPr>
            </a:br>
            <a:endParaRPr lang="ko-KR" altLang="en-US" sz="4000" b="1" dirty="0">
              <a:solidFill>
                <a:srgbClr val="FF0066"/>
              </a:solidFill>
              <a:latin typeface="Microsoft Sans Serif" panose="020B0604020202020204" pitchFamily="34" charset="0"/>
              <a:cs typeface="Microsoft Sans Serif" panose="020B0604020202020204" pitchFamily="34" charset="0"/>
            </a:endParaRPr>
          </a:p>
        </p:txBody>
      </p:sp>
      <p:pic>
        <p:nvPicPr>
          <p:cNvPr id="14" name="그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2" y="34071"/>
            <a:ext cx="2381881" cy="832027"/>
          </a:xfrm>
          <a:prstGeom prst="rect">
            <a:avLst/>
          </a:prstGeom>
        </p:spPr>
      </p:pic>
      <p:sp>
        <p:nvSpPr>
          <p:cNvPr id="15" name="부제목 1">
            <a:extLst>
              <a:ext uri="{FF2B5EF4-FFF2-40B4-BE49-F238E27FC236}">
                <a16:creationId xmlns:a16="http://schemas.microsoft.com/office/drawing/2014/main" id="{A9602DC3-B0E5-4CDC-B001-A6A819571D1D}"/>
              </a:ext>
            </a:extLst>
          </p:cNvPr>
          <p:cNvSpPr txBox="1">
            <a:spLocks/>
          </p:cNvSpPr>
          <p:nvPr/>
        </p:nvSpPr>
        <p:spPr>
          <a:xfrm>
            <a:off x="1441869" y="1307825"/>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ko-KR" altLang="en-US" dirty="0"/>
          </a:p>
        </p:txBody>
      </p:sp>
      <p:pic>
        <p:nvPicPr>
          <p:cNvPr id="16" name="그림 15">
            <a:extLst>
              <a:ext uri="{FF2B5EF4-FFF2-40B4-BE49-F238E27FC236}">
                <a16:creationId xmlns:a16="http://schemas.microsoft.com/office/drawing/2014/main" id="{A1DB7B6A-FF90-439B-BAFA-FAD970684D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0563" y="5697962"/>
            <a:ext cx="1643083" cy="785430"/>
          </a:xfrm>
          <a:prstGeom prst="rect">
            <a:avLst/>
          </a:prstGeom>
        </p:spPr>
      </p:pic>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247" y="0"/>
            <a:ext cx="5005753" cy="58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descr="C:\Users\LENOVO\Downloads\EU.jp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226" y="5432924"/>
            <a:ext cx="1527041" cy="1543426"/>
          </a:xfrm>
          <a:prstGeom prst="rect">
            <a:avLst/>
          </a:prstGeom>
          <a:noFill/>
          <a:extLst>
            <a:ext uri="{909E8E84-426E-40DD-AFC4-6F175D3DCCD1}">
              <a14:hiddenFill xmlns:a14="http://schemas.microsoft.com/office/drawing/2010/main">
                <a:solidFill>
                  <a:srgbClr val="FFFFFF"/>
                </a:solidFill>
              </a14:hiddenFill>
            </a:ext>
          </a:extLst>
        </p:spPr>
      </p:pic>
      <p:sp>
        <p:nvSpPr>
          <p:cNvPr id="12" name="부제목 1">
            <a:extLst>
              <a:ext uri="{FF2B5EF4-FFF2-40B4-BE49-F238E27FC236}">
                <a16:creationId xmlns:a16="http://schemas.microsoft.com/office/drawing/2014/main" id="{7B05829A-0E8A-4CA6-BF60-873625115223}"/>
              </a:ext>
            </a:extLst>
          </p:cNvPr>
          <p:cNvSpPr>
            <a:spLocks noGrp="1"/>
          </p:cNvSpPr>
          <p:nvPr/>
        </p:nvSpPr>
        <p:spPr>
          <a:xfrm>
            <a:off x="3006812" y="4931034"/>
            <a:ext cx="7579057" cy="1655762"/>
          </a:xfrm>
          <a:prstGeom prst="rect">
            <a:avLst/>
          </a:prstGeom>
        </p:spPr>
        <p:txBody>
          <a:bodyPr vert="horz" lIns="91440" tIns="45720" rIns="91440" bIns="45720" rtlCol="0">
            <a:normAutofit fontScale="77500" lnSpcReduction="2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ko-KR" dirty="0"/>
          </a:p>
          <a:p>
            <a:r>
              <a:rPr lang="en-US" b="1" dirty="0">
                <a:latin typeface="Times New Roman" pitchFamily="18" charset="0"/>
                <a:cs typeface="Times New Roman" pitchFamily="18" charset="0"/>
              </a:rPr>
              <a:t>Prof. Dr. Md. Samsuzzaman</a:t>
            </a:r>
          </a:p>
          <a:p>
            <a:r>
              <a:rPr lang="en-US" b="1" dirty="0">
                <a:latin typeface="Times New Roman" pitchFamily="18" charset="0"/>
                <a:cs typeface="Times New Roman" pitchFamily="18" charset="0"/>
              </a:rPr>
              <a:t>Professor </a:t>
            </a:r>
          </a:p>
          <a:p>
            <a:r>
              <a:rPr lang="en-US" b="1" dirty="0">
                <a:latin typeface="Times New Roman" pitchFamily="18" charset="0"/>
                <a:cs typeface="Times New Roman" pitchFamily="18" charset="0"/>
              </a:rPr>
              <a:t>Dept. Computer and Communication Engineering</a:t>
            </a:r>
          </a:p>
          <a:p>
            <a:r>
              <a:rPr lang="en-US" b="1" dirty="0" err="1">
                <a:latin typeface="Times New Roman" pitchFamily="18" charset="0"/>
                <a:cs typeface="Times New Roman" pitchFamily="18" charset="0"/>
              </a:rPr>
              <a:t>Patuakhali</a:t>
            </a:r>
            <a:r>
              <a:rPr lang="en-US" b="1" dirty="0">
                <a:latin typeface="Times New Roman" pitchFamily="18" charset="0"/>
                <a:cs typeface="Times New Roman" pitchFamily="18" charset="0"/>
              </a:rPr>
              <a:t> Science and Technology University </a:t>
            </a:r>
          </a:p>
        </p:txBody>
      </p:sp>
      <p:pic>
        <p:nvPicPr>
          <p:cNvPr id="2" name="Picture 1"/>
          <p:cNvPicPr>
            <a:picLocks noChangeAspect="1"/>
          </p:cNvPicPr>
          <p:nvPr/>
        </p:nvPicPr>
        <p:blipFill>
          <a:blip r:embed="rId7"/>
          <a:stretch>
            <a:fillRect/>
          </a:stretch>
        </p:blipFill>
        <p:spPr>
          <a:xfrm>
            <a:off x="11107209" y="5721817"/>
            <a:ext cx="1072091" cy="1136183"/>
          </a:xfrm>
          <a:prstGeom prst="rect">
            <a:avLst/>
          </a:prstGeom>
        </p:spPr>
      </p:pic>
    </p:spTree>
    <p:extLst>
      <p:ext uri="{BB962C8B-B14F-4D97-AF65-F5344CB8AC3E}">
        <p14:creationId xmlns:p14="http://schemas.microsoft.com/office/powerpoint/2010/main" val="967657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altLang="ko-KR" dirty="0">
                <a:solidFill>
                  <a:srgbClr val="002060"/>
                </a:solidFill>
                <a:latin typeface="Lucida Sans" pitchFamily="34" charset="0"/>
                <a:cs typeface="Times New Roman" pitchFamily="18" charset="0"/>
              </a:rPr>
              <a:t>IP address Notation</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19207" y="1165013"/>
            <a:ext cx="4515595" cy="584775"/>
          </a:xfrm>
          <a:prstGeom prst="rect">
            <a:avLst/>
          </a:prstGeom>
        </p:spPr>
        <p:txBody>
          <a:bodyPr wrap="none">
            <a:spAutoFit/>
          </a:bodyPr>
          <a:lstStyle/>
          <a:p>
            <a:r>
              <a:rPr lang="en-GB" sz="3200" dirty="0">
                <a:solidFill>
                  <a:srgbClr val="00B050"/>
                </a:solidFill>
              </a:rPr>
              <a:t>a) Binary Notation: Base 2</a:t>
            </a:r>
          </a:p>
        </p:txBody>
      </p:sp>
      <p:sp>
        <p:nvSpPr>
          <p:cNvPr id="3" name="Rectangle 2"/>
          <p:cNvSpPr/>
          <p:nvPr/>
        </p:nvSpPr>
        <p:spPr>
          <a:xfrm>
            <a:off x="2274278" y="1935083"/>
            <a:ext cx="7132081" cy="584775"/>
          </a:xfrm>
          <a:prstGeom prst="rect">
            <a:avLst/>
          </a:prstGeom>
        </p:spPr>
        <p:txBody>
          <a:bodyPr wrap="none">
            <a:spAutoFit/>
          </a:bodyPr>
          <a:lstStyle/>
          <a:p>
            <a:r>
              <a:rPr lang="en-GB" sz="3200" dirty="0"/>
              <a:t>01110101 10010101 00011101 11101010</a:t>
            </a:r>
          </a:p>
        </p:txBody>
      </p:sp>
      <p:sp>
        <p:nvSpPr>
          <p:cNvPr id="4" name="Rectangle 3"/>
          <p:cNvSpPr/>
          <p:nvPr/>
        </p:nvSpPr>
        <p:spPr>
          <a:xfrm>
            <a:off x="819207" y="2728393"/>
            <a:ext cx="6515117" cy="584775"/>
          </a:xfrm>
          <a:prstGeom prst="rect">
            <a:avLst/>
          </a:prstGeom>
        </p:spPr>
        <p:txBody>
          <a:bodyPr wrap="none">
            <a:spAutoFit/>
          </a:bodyPr>
          <a:lstStyle/>
          <a:p>
            <a:r>
              <a:rPr lang="en-GB" sz="3200" dirty="0">
                <a:solidFill>
                  <a:srgbClr val="7030A0"/>
                </a:solidFill>
              </a:rPr>
              <a:t>b) Dotted-Decimal Notation: Base 256</a:t>
            </a:r>
          </a:p>
        </p:txBody>
      </p:sp>
      <p:pic>
        <p:nvPicPr>
          <p:cNvPr id="1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6208" y="3393239"/>
            <a:ext cx="85471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316619" y="5026874"/>
            <a:ext cx="5814412" cy="584775"/>
          </a:xfrm>
          <a:prstGeom prst="rect">
            <a:avLst/>
          </a:prstGeom>
        </p:spPr>
        <p:txBody>
          <a:bodyPr wrap="none">
            <a:spAutoFit/>
          </a:bodyPr>
          <a:lstStyle/>
          <a:p>
            <a:r>
              <a:rPr lang="en-GB" sz="3200" dirty="0">
                <a:solidFill>
                  <a:srgbClr val="00B0F0"/>
                </a:solidFill>
              </a:rPr>
              <a:t>c) Hexadecimal Notation: Base 16</a:t>
            </a:r>
          </a:p>
        </p:txBody>
      </p:sp>
      <p:sp>
        <p:nvSpPr>
          <p:cNvPr id="7" name="Rectangle 6"/>
          <p:cNvSpPr/>
          <p:nvPr/>
        </p:nvSpPr>
        <p:spPr>
          <a:xfrm>
            <a:off x="4484788" y="5718132"/>
            <a:ext cx="4198585" cy="523220"/>
          </a:xfrm>
          <a:prstGeom prst="rect">
            <a:avLst/>
          </a:prstGeom>
        </p:spPr>
        <p:txBody>
          <a:bodyPr wrap="none">
            <a:spAutoFit/>
          </a:bodyPr>
          <a:lstStyle/>
          <a:p>
            <a:r>
              <a:rPr lang="en-GB" sz="2800" dirty="0"/>
              <a:t>0X810B0BEF or 810B0BEF</a:t>
            </a:r>
            <a:r>
              <a:rPr lang="en-GB" sz="2800" baseline="-25000" dirty="0"/>
              <a:t>16</a:t>
            </a:r>
          </a:p>
        </p:txBody>
      </p:sp>
    </p:spTree>
    <p:extLst>
      <p:ext uri="{BB962C8B-B14F-4D97-AF65-F5344CB8AC3E}">
        <p14:creationId xmlns:p14="http://schemas.microsoft.com/office/powerpoint/2010/main" val="2066286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zh-TW" dirty="0">
                <a:solidFill>
                  <a:schemeClr val="folHlink"/>
                </a:solidFill>
                <a:latin typeface="Times" panose="02020603050405020304" pitchFamily="18" charset="0"/>
                <a:ea typeface="新細明體" pitchFamily="18" charset="-120"/>
              </a:rPr>
              <a:t>Address Notation</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418308" y="920975"/>
            <a:ext cx="5677692" cy="2838846"/>
          </a:xfrm>
          <a:prstGeom prst="rect">
            <a:avLst/>
          </a:prstGeom>
        </p:spPr>
      </p:pic>
      <p:pic>
        <p:nvPicPr>
          <p:cNvPr id="6" name="Picture 5"/>
          <p:cNvPicPr>
            <a:picLocks noChangeAspect="1"/>
          </p:cNvPicPr>
          <p:nvPr/>
        </p:nvPicPr>
        <p:blipFill>
          <a:blip r:embed="rId7"/>
          <a:stretch>
            <a:fillRect/>
          </a:stretch>
        </p:blipFill>
        <p:spPr>
          <a:xfrm>
            <a:off x="6414284" y="603824"/>
            <a:ext cx="4218547" cy="2262000"/>
          </a:xfrm>
          <a:prstGeom prst="rect">
            <a:avLst/>
          </a:prstGeom>
        </p:spPr>
      </p:pic>
      <p:pic>
        <p:nvPicPr>
          <p:cNvPr id="7" name="Picture 6"/>
          <p:cNvPicPr>
            <a:picLocks noChangeAspect="1"/>
          </p:cNvPicPr>
          <p:nvPr/>
        </p:nvPicPr>
        <p:blipFill>
          <a:blip r:embed="rId8"/>
          <a:stretch>
            <a:fillRect/>
          </a:stretch>
        </p:blipFill>
        <p:spPr>
          <a:xfrm>
            <a:off x="6308373" y="2885580"/>
            <a:ext cx="4213262" cy="2056071"/>
          </a:xfrm>
          <a:prstGeom prst="rect">
            <a:avLst/>
          </a:prstGeom>
        </p:spPr>
      </p:pic>
      <p:pic>
        <p:nvPicPr>
          <p:cNvPr id="10" name="Picture 9"/>
          <p:cNvPicPr>
            <a:picLocks noChangeAspect="1"/>
          </p:cNvPicPr>
          <p:nvPr/>
        </p:nvPicPr>
        <p:blipFill>
          <a:blip r:embed="rId9"/>
          <a:stretch>
            <a:fillRect/>
          </a:stretch>
        </p:blipFill>
        <p:spPr>
          <a:xfrm>
            <a:off x="7446560" y="4961407"/>
            <a:ext cx="4389919" cy="2177608"/>
          </a:xfrm>
          <a:prstGeom prst="rect">
            <a:avLst/>
          </a:prstGeom>
        </p:spPr>
      </p:pic>
      <p:pic>
        <p:nvPicPr>
          <p:cNvPr id="11" name="Picture 10"/>
          <p:cNvPicPr>
            <a:picLocks noChangeAspect="1"/>
          </p:cNvPicPr>
          <p:nvPr/>
        </p:nvPicPr>
        <p:blipFill>
          <a:blip r:embed="rId10"/>
          <a:stretch>
            <a:fillRect/>
          </a:stretch>
        </p:blipFill>
        <p:spPr>
          <a:xfrm>
            <a:off x="3425800" y="4485196"/>
            <a:ext cx="3767689" cy="1833831"/>
          </a:xfrm>
          <a:prstGeom prst="rect">
            <a:avLst/>
          </a:prstGeom>
        </p:spPr>
      </p:pic>
      <p:pic>
        <p:nvPicPr>
          <p:cNvPr id="4" name="Picture 3">
            <a:extLst>
              <a:ext uri="{FF2B5EF4-FFF2-40B4-BE49-F238E27FC236}">
                <a16:creationId xmlns:a16="http://schemas.microsoft.com/office/drawing/2014/main" id="{70307E24-E7CC-99C5-1166-4E4C94FB3072}"/>
              </a:ext>
            </a:extLst>
          </p:cNvPr>
          <p:cNvPicPr>
            <a:picLocks noChangeAspect="1"/>
          </p:cNvPicPr>
          <p:nvPr/>
        </p:nvPicPr>
        <p:blipFill>
          <a:blip r:embed="rId11"/>
          <a:stretch>
            <a:fillRect/>
          </a:stretch>
        </p:blipFill>
        <p:spPr>
          <a:xfrm>
            <a:off x="236822" y="3759821"/>
            <a:ext cx="3029399" cy="1942686"/>
          </a:xfrm>
          <a:prstGeom prst="rect">
            <a:avLst/>
          </a:prstGeom>
        </p:spPr>
      </p:pic>
    </p:spTree>
    <p:extLst>
      <p:ext uri="{BB962C8B-B14F-4D97-AF65-F5344CB8AC3E}">
        <p14:creationId xmlns:p14="http://schemas.microsoft.com/office/powerpoint/2010/main" val="103317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in)">
                                      <p:cBhvr>
                                        <p:cTn id="20" dur="2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zh-TW">
                <a:solidFill>
                  <a:schemeClr val="folHlink"/>
                </a:solidFill>
                <a:latin typeface="Times" panose="02020603050405020304" pitchFamily="18" charset="0"/>
                <a:ea typeface="新細明體" pitchFamily="18" charset="-120"/>
              </a:rPr>
              <a:t>Address Notation</a:t>
            </a:r>
            <a:endParaRPr lang="en-US" altLang="zh-TW" dirty="0">
              <a:solidFill>
                <a:schemeClr val="folHlink"/>
              </a:solidFill>
              <a:latin typeface="Times" panose="02020603050405020304" pitchFamily="18" charset="0"/>
              <a:ea typeface="新細明體" pitchFamily="18" charset="-12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837466" y="920975"/>
            <a:ext cx="5258534" cy="2743583"/>
          </a:xfrm>
          <a:prstGeom prst="rect">
            <a:avLst/>
          </a:prstGeom>
        </p:spPr>
      </p:pic>
      <p:pic>
        <p:nvPicPr>
          <p:cNvPr id="4" name="Picture 3"/>
          <p:cNvPicPr>
            <a:picLocks noChangeAspect="1"/>
          </p:cNvPicPr>
          <p:nvPr/>
        </p:nvPicPr>
        <p:blipFill>
          <a:blip r:embed="rId7"/>
          <a:stretch>
            <a:fillRect/>
          </a:stretch>
        </p:blipFill>
        <p:spPr>
          <a:xfrm>
            <a:off x="6474742" y="893621"/>
            <a:ext cx="5229955" cy="2715004"/>
          </a:xfrm>
          <a:prstGeom prst="rect">
            <a:avLst/>
          </a:prstGeom>
        </p:spPr>
      </p:pic>
    </p:spTree>
    <p:extLst>
      <p:ext uri="{BB962C8B-B14F-4D97-AF65-F5344CB8AC3E}">
        <p14:creationId xmlns:p14="http://schemas.microsoft.com/office/powerpoint/2010/main" val="718231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7533" y="920975"/>
            <a:ext cx="10004121" cy="1477328"/>
          </a:xfrm>
          <a:prstGeom prst="rect">
            <a:avLst/>
          </a:prstGeom>
        </p:spPr>
        <p:txBody>
          <a:bodyPr wrap="square">
            <a:spAutoFit/>
          </a:bodyPr>
          <a:lstStyle/>
          <a:p>
            <a:pPr algn="just"/>
            <a:r>
              <a:rPr lang="en-US" altLang="zh-TW" b="1" dirty="0">
                <a:latin typeface="Times New Roman" panose="02020603050405020304" pitchFamily="18" charset="0"/>
                <a:ea typeface="新細明體" pitchFamily="18" charset="-120"/>
                <a:cs typeface="Times New Roman" panose="02020603050405020304" pitchFamily="18" charset="0"/>
              </a:rPr>
              <a:t>Change the following IPv4 addresses from binary notation to dotted-decimal notation.</a:t>
            </a:r>
          </a:p>
          <a:p>
            <a:pPr algn="just"/>
            <a:r>
              <a:rPr lang="en-US" altLang="zh-TW" b="1" dirty="0">
                <a:solidFill>
                  <a:schemeClr val="hlink"/>
                </a:solidFill>
                <a:latin typeface="Times New Roman" panose="02020603050405020304" pitchFamily="18" charset="0"/>
                <a:ea typeface="新細明體" pitchFamily="18" charset="-120"/>
                <a:cs typeface="Times New Roman" panose="02020603050405020304" pitchFamily="18" charset="0"/>
              </a:rPr>
              <a:t>a.</a:t>
            </a:r>
            <a:r>
              <a:rPr lang="en-US" altLang="zh-TW" b="1" dirty="0">
                <a:latin typeface="Times New Roman" panose="02020603050405020304" pitchFamily="18" charset="0"/>
                <a:ea typeface="新細明體" pitchFamily="18" charset="-120"/>
                <a:cs typeface="Times New Roman" panose="02020603050405020304" pitchFamily="18" charset="0"/>
              </a:rPr>
              <a:t> 10000001  00001011  00001011  11101111</a:t>
            </a:r>
          </a:p>
          <a:p>
            <a:pPr algn="just"/>
            <a:r>
              <a:rPr lang="en-US" altLang="zh-TW" b="1" dirty="0">
                <a:solidFill>
                  <a:schemeClr val="hlink"/>
                </a:solidFill>
                <a:latin typeface="Times New Roman" panose="02020603050405020304" pitchFamily="18" charset="0"/>
                <a:ea typeface="新細明體" pitchFamily="18" charset="-120"/>
                <a:cs typeface="Times New Roman" panose="02020603050405020304" pitchFamily="18" charset="0"/>
              </a:rPr>
              <a:t>b.</a:t>
            </a:r>
            <a:r>
              <a:rPr lang="en-US" altLang="zh-TW" b="1" dirty="0">
                <a:latin typeface="Times New Roman" panose="02020603050405020304" pitchFamily="18" charset="0"/>
                <a:ea typeface="新細明體" pitchFamily="18" charset="-120"/>
                <a:cs typeface="Times New Roman" panose="02020603050405020304" pitchFamily="18" charset="0"/>
              </a:rPr>
              <a:t> 11000001  10000011  00011011  11111111</a:t>
            </a:r>
          </a:p>
          <a:p>
            <a:pPr algn="just"/>
            <a:r>
              <a:rPr lang="en-US" altLang="zh-TW" b="1" dirty="0">
                <a:solidFill>
                  <a:schemeClr val="hlink"/>
                </a:solidFill>
                <a:latin typeface="Times New Roman" panose="02020603050405020304" pitchFamily="18" charset="0"/>
                <a:ea typeface="新細明體" pitchFamily="18" charset="-120"/>
                <a:cs typeface="Times New Roman" panose="02020603050405020304" pitchFamily="18" charset="0"/>
              </a:rPr>
              <a:t>c.</a:t>
            </a:r>
            <a:r>
              <a:rPr lang="en-US" altLang="zh-TW" b="1" dirty="0">
                <a:latin typeface="Times New Roman" panose="02020603050405020304" pitchFamily="18" charset="0"/>
                <a:ea typeface="新細明體" pitchFamily="18" charset="-120"/>
                <a:cs typeface="Times New Roman" panose="02020603050405020304" pitchFamily="18" charset="0"/>
              </a:rPr>
              <a:t> 11100111  11011011  10001011  01101111</a:t>
            </a:r>
          </a:p>
          <a:p>
            <a:pPr algn="just"/>
            <a:r>
              <a:rPr lang="en-US" altLang="zh-TW" b="1" dirty="0">
                <a:solidFill>
                  <a:schemeClr val="hlink"/>
                </a:solidFill>
                <a:latin typeface="Times New Roman" panose="02020603050405020304" pitchFamily="18" charset="0"/>
                <a:ea typeface="新細明體" pitchFamily="18" charset="-120"/>
                <a:cs typeface="Times New Roman" panose="02020603050405020304" pitchFamily="18" charset="0"/>
              </a:rPr>
              <a:t>d.</a:t>
            </a:r>
            <a:r>
              <a:rPr lang="en-US" altLang="zh-TW" b="1" dirty="0">
                <a:latin typeface="Times New Roman" panose="02020603050405020304" pitchFamily="18" charset="0"/>
                <a:ea typeface="新細明體" pitchFamily="18" charset="-120"/>
                <a:cs typeface="Times New Roman" panose="02020603050405020304" pitchFamily="18" charset="0"/>
              </a:rPr>
              <a:t> 11111001  10011011  11111011  00001111</a:t>
            </a:r>
          </a:p>
        </p:txBody>
      </p:sp>
      <p:sp>
        <p:nvSpPr>
          <p:cNvPr id="3" name="Rectangle 2"/>
          <p:cNvSpPr/>
          <p:nvPr/>
        </p:nvSpPr>
        <p:spPr>
          <a:xfrm>
            <a:off x="417533" y="2711978"/>
            <a:ext cx="10442531" cy="1754326"/>
          </a:xfrm>
          <a:prstGeom prst="rect">
            <a:avLst/>
          </a:prstGeom>
        </p:spPr>
        <p:txBody>
          <a:bodyPr wrap="square">
            <a:spAutoFit/>
          </a:bodyPr>
          <a:lstStyle/>
          <a:p>
            <a:pPr algn="just"/>
            <a:r>
              <a:rPr lang="en-US" altLang="zh-TW" i="1" dirty="0">
                <a:solidFill>
                  <a:schemeClr val="hlink"/>
                </a:solidFill>
                <a:latin typeface="Times New Roman" panose="02020603050405020304" pitchFamily="18" charset="0"/>
                <a:ea typeface="新細明體" pitchFamily="18" charset="-120"/>
                <a:cs typeface="Times New Roman" panose="02020603050405020304" pitchFamily="18" charset="0"/>
              </a:rPr>
              <a:t>Solution</a:t>
            </a:r>
          </a:p>
          <a:p>
            <a:pPr algn="just"/>
            <a:r>
              <a:rPr lang="en-US" altLang="zh-TW" dirty="0">
                <a:latin typeface="Times New Roman" panose="02020603050405020304" pitchFamily="18" charset="0"/>
                <a:ea typeface="新細明體" pitchFamily="18" charset="-120"/>
                <a:cs typeface="Times New Roman" panose="02020603050405020304" pitchFamily="18" charset="0"/>
              </a:rPr>
              <a:t>We replace each group of 8 bits with its equivalent decimal number and add dots for separation:</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a.</a:t>
            </a:r>
            <a:r>
              <a:rPr lang="en-US" altLang="zh-TW" dirty="0">
                <a:latin typeface="Times New Roman" panose="02020603050405020304" pitchFamily="18" charset="0"/>
                <a:ea typeface="新細明體" pitchFamily="18" charset="-120"/>
                <a:cs typeface="Times New Roman" panose="02020603050405020304" pitchFamily="18" charset="0"/>
              </a:rPr>
              <a:t> 129.11.11.239</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b.</a:t>
            </a:r>
            <a:r>
              <a:rPr lang="en-US" altLang="zh-TW" dirty="0">
                <a:latin typeface="Times New Roman" panose="02020603050405020304" pitchFamily="18" charset="0"/>
                <a:ea typeface="新細明體" pitchFamily="18" charset="-120"/>
                <a:cs typeface="Times New Roman" panose="02020603050405020304" pitchFamily="18" charset="0"/>
              </a:rPr>
              <a:t> 193.131.27.255</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c.</a:t>
            </a:r>
            <a:r>
              <a:rPr lang="en-US" altLang="zh-TW" dirty="0">
                <a:latin typeface="Times New Roman" panose="02020603050405020304" pitchFamily="18" charset="0"/>
                <a:ea typeface="新細明體" pitchFamily="18" charset="-120"/>
                <a:cs typeface="Times New Roman" panose="02020603050405020304" pitchFamily="18" charset="0"/>
              </a:rPr>
              <a:t> 231.219.139.111</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d.</a:t>
            </a:r>
            <a:r>
              <a:rPr lang="en-US" altLang="zh-TW" dirty="0">
                <a:latin typeface="Times New Roman" panose="02020603050405020304" pitchFamily="18" charset="0"/>
                <a:ea typeface="新細明體" pitchFamily="18" charset="-120"/>
                <a:cs typeface="Times New Roman" panose="02020603050405020304" pitchFamily="18" charset="0"/>
              </a:rPr>
              <a:t> 249.155.251.15</a:t>
            </a:r>
          </a:p>
        </p:txBody>
      </p:sp>
      <p:sp>
        <p:nvSpPr>
          <p:cNvPr id="10" name="제목 2">
            <a:extLst>
              <a:ext uri="{FF2B5EF4-FFF2-40B4-BE49-F238E27FC236}">
                <a16:creationId xmlns:a16="http://schemas.microsoft.com/office/drawing/2014/main" id="{49D22F77-1738-468D-B68F-1FAF4A79BE5B}"/>
              </a:ext>
            </a:extLst>
          </p:cNvPr>
          <p:cNvSpPr txBox="1">
            <a:spLocks/>
          </p:cNvSpPr>
          <p:nvPr/>
        </p:nvSpPr>
        <p:spPr>
          <a:xfrm>
            <a:off x="0" y="59933"/>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zh-TW" dirty="0">
                <a:solidFill>
                  <a:schemeClr val="folHlink"/>
                </a:solidFill>
                <a:latin typeface="Times" panose="02020603050405020304" pitchFamily="18" charset="0"/>
                <a:ea typeface="新細明體" pitchFamily="18" charset="-120"/>
              </a:rPr>
              <a:t>IPv4 Addresses</a:t>
            </a:r>
          </a:p>
        </p:txBody>
      </p:sp>
    </p:spTree>
    <p:extLst>
      <p:ext uri="{BB962C8B-B14F-4D97-AF65-F5344CB8AC3E}">
        <p14:creationId xmlns:p14="http://schemas.microsoft.com/office/powerpoint/2010/main" val="234357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zh-TW" dirty="0">
                <a:solidFill>
                  <a:schemeClr val="folHlink"/>
                </a:solidFill>
                <a:latin typeface="Times" panose="02020603050405020304" pitchFamily="18" charset="0"/>
                <a:ea typeface="新細明體" pitchFamily="18" charset="-120"/>
              </a:rPr>
              <a:t>IPv4 Addresses</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06048" y="1225914"/>
            <a:ext cx="9227507" cy="1477328"/>
          </a:xfrm>
          <a:prstGeom prst="rect">
            <a:avLst/>
          </a:prstGeom>
        </p:spPr>
        <p:txBody>
          <a:bodyPr wrap="square">
            <a:spAutoFit/>
          </a:bodyPr>
          <a:lstStyle/>
          <a:p>
            <a:pPr algn="just"/>
            <a:r>
              <a:rPr lang="en-US" altLang="zh-TW" b="1" dirty="0">
                <a:latin typeface="Times New Roman" panose="02020603050405020304" pitchFamily="18" charset="0"/>
                <a:ea typeface="新細明體" pitchFamily="18" charset="-120"/>
                <a:cs typeface="Times New Roman" panose="02020603050405020304" pitchFamily="18" charset="0"/>
              </a:rPr>
              <a:t>Change the following IPv4 addresses from dotted-decimal notation to binary notation.</a:t>
            </a:r>
          </a:p>
          <a:p>
            <a:pPr algn="just"/>
            <a:r>
              <a:rPr lang="en-US" altLang="zh-TW" b="1" dirty="0">
                <a:solidFill>
                  <a:schemeClr val="hlink"/>
                </a:solidFill>
                <a:latin typeface="Times New Roman" panose="02020603050405020304" pitchFamily="18" charset="0"/>
                <a:ea typeface="新細明體" pitchFamily="18" charset="-120"/>
                <a:cs typeface="Times New Roman" panose="02020603050405020304" pitchFamily="18" charset="0"/>
              </a:rPr>
              <a:t>a.</a:t>
            </a:r>
            <a:r>
              <a:rPr lang="en-US" altLang="zh-TW" b="1" dirty="0">
                <a:latin typeface="Times New Roman" panose="02020603050405020304" pitchFamily="18" charset="0"/>
                <a:ea typeface="新細明體" pitchFamily="18" charset="-120"/>
                <a:cs typeface="Times New Roman" panose="02020603050405020304" pitchFamily="18" charset="0"/>
              </a:rPr>
              <a:t> 111.56.45.78</a:t>
            </a:r>
          </a:p>
          <a:p>
            <a:pPr algn="just"/>
            <a:r>
              <a:rPr lang="en-US" altLang="zh-TW" b="1" dirty="0">
                <a:solidFill>
                  <a:schemeClr val="hlink"/>
                </a:solidFill>
                <a:latin typeface="Times New Roman" panose="02020603050405020304" pitchFamily="18" charset="0"/>
                <a:ea typeface="新細明體" pitchFamily="18" charset="-120"/>
                <a:cs typeface="Times New Roman" panose="02020603050405020304" pitchFamily="18" charset="0"/>
              </a:rPr>
              <a:t>b.</a:t>
            </a:r>
            <a:r>
              <a:rPr lang="en-US" altLang="zh-TW" b="1" dirty="0">
                <a:latin typeface="Times New Roman" panose="02020603050405020304" pitchFamily="18" charset="0"/>
                <a:ea typeface="新細明體" pitchFamily="18" charset="-120"/>
                <a:cs typeface="Times New Roman" panose="02020603050405020304" pitchFamily="18" charset="0"/>
              </a:rPr>
              <a:t> 221.34.7.82</a:t>
            </a:r>
          </a:p>
          <a:p>
            <a:pPr algn="just"/>
            <a:r>
              <a:rPr lang="en-US" altLang="zh-TW" b="1" dirty="0">
                <a:solidFill>
                  <a:schemeClr val="hlink"/>
                </a:solidFill>
                <a:latin typeface="Times New Roman" panose="02020603050405020304" pitchFamily="18" charset="0"/>
                <a:ea typeface="新細明體" pitchFamily="18" charset="-120"/>
                <a:cs typeface="Times New Roman" panose="02020603050405020304" pitchFamily="18" charset="0"/>
              </a:rPr>
              <a:t>c.</a:t>
            </a:r>
            <a:r>
              <a:rPr lang="en-US" altLang="zh-TW" b="1" i="1" dirty="0">
                <a:latin typeface="Times New Roman" panose="02020603050405020304" pitchFamily="18" charset="0"/>
                <a:ea typeface="新細明體" pitchFamily="18" charset="-120"/>
                <a:cs typeface="Times New Roman" panose="02020603050405020304" pitchFamily="18" charset="0"/>
              </a:rPr>
              <a:t> 241.8.56.12</a:t>
            </a:r>
          </a:p>
          <a:p>
            <a:pPr algn="just"/>
            <a:r>
              <a:rPr lang="en-US" altLang="zh-TW" b="1" dirty="0">
                <a:solidFill>
                  <a:schemeClr val="hlink"/>
                </a:solidFill>
                <a:latin typeface="Times New Roman" panose="02020603050405020304" pitchFamily="18" charset="0"/>
                <a:ea typeface="新細明體" pitchFamily="18" charset="-120"/>
                <a:cs typeface="Times New Roman" panose="02020603050405020304" pitchFamily="18" charset="0"/>
              </a:rPr>
              <a:t>d.</a:t>
            </a:r>
            <a:r>
              <a:rPr lang="en-US" altLang="zh-TW" b="1" i="1" dirty="0">
                <a:latin typeface="Times New Roman" panose="02020603050405020304" pitchFamily="18" charset="0"/>
                <a:ea typeface="新細明體" pitchFamily="18" charset="-120"/>
                <a:cs typeface="Times New Roman" panose="02020603050405020304" pitchFamily="18" charset="0"/>
              </a:rPr>
              <a:t> 75.45.34.78</a:t>
            </a:r>
          </a:p>
        </p:txBody>
      </p:sp>
      <p:sp>
        <p:nvSpPr>
          <p:cNvPr id="3" name="Rectangle 2"/>
          <p:cNvSpPr/>
          <p:nvPr/>
        </p:nvSpPr>
        <p:spPr>
          <a:xfrm>
            <a:off x="1369513" y="3327493"/>
            <a:ext cx="8764042" cy="1754326"/>
          </a:xfrm>
          <a:prstGeom prst="rect">
            <a:avLst/>
          </a:prstGeom>
        </p:spPr>
        <p:txBody>
          <a:bodyPr wrap="square">
            <a:spAutoFit/>
          </a:bodyPr>
          <a:lstStyle/>
          <a:p>
            <a:pPr algn="just"/>
            <a:r>
              <a:rPr lang="en-US" altLang="zh-TW" i="1" dirty="0">
                <a:solidFill>
                  <a:schemeClr val="hlink"/>
                </a:solidFill>
                <a:latin typeface="Times New Roman" panose="02020603050405020304" pitchFamily="18" charset="0"/>
                <a:ea typeface="新細明體" pitchFamily="18" charset="-120"/>
                <a:cs typeface="Times New Roman" panose="02020603050405020304" pitchFamily="18" charset="0"/>
              </a:rPr>
              <a:t>Solution</a:t>
            </a:r>
          </a:p>
          <a:p>
            <a:pPr algn="just"/>
            <a:r>
              <a:rPr lang="en-US" altLang="zh-TW" dirty="0">
                <a:latin typeface="Times New Roman" panose="02020603050405020304" pitchFamily="18" charset="0"/>
                <a:ea typeface="新細明體" pitchFamily="18" charset="-120"/>
                <a:cs typeface="Times New Roman" panose="02020603050405020304" pitchFamily="18" charset="0"/>
              </a:rPr>
              <a:t>We replace each decimal number with its binary equivalent:</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a.</a:t>
            </a:r>
            <a:r>
              <a:rPr lang="en-US" altLang="zh-TW" dirty="0">
                <a:latin typeface="Times New Roman" panose="02020603050405020304" pitchFamily="18" charset="0"/>
                <a:ea typeface="新細明體" pitchFamily="18" charset="-120"/>
                <a:cs typeface="Times New Roman" panose="02020603050405020304" pitchFamily="18" charset="0"/>
              </a:rPr>
              <a:t> 01101111  00111000  00101101  01001110</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b.</a:t>
            </a:r>
            <a:r>
              <a:rPr lang="en-US" altLang="zh-TW" dirty="0">
                <a:latin typeface="Times New Roman" panose="02020603050405020304" pitchFamily="18" charset="0"/>
                <a:ea typeface="新細明體" pitchFamily="18" charset="-120"/>
                <a:cs typeface="Times New Roman" panose="02020603050405020304" pitchFamily="18" charset="0"/>
              </a:rPr>
              <a:t> 11011101  00100010  00000111  01010010</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c.</a:t>
            </a:r>
            <a:r>
              <a:rPr lang="en-US" altLang="zh-TW" dirty="0">
                <a:latin typeface="Times New Roman" panose="02020603050405020304" pitchFamily="18" charset="0"/>
                <a:ea typeface="新細明體" pitchFamily="18" charset="-120"/>
                <a:cs typeface="Times New Roman" panose="02020603050405020304" pitchFamily="18" charset="0"/>
              </a:rPr>
              <a:t> 11110001  00001000  00111000  00001100</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d.</a:t>
            </a:r>
            <a:r>
              <a:rPr lang="en-US" altLang="zh-TW" dirty="0">
                <a:latin typeface="Times New Roman" panose="02020603050405020304" pitchFamily="18" charset="0"/>
                <a:ea typeface="新細明體" pitchFamily="18" charset="-120"/>
                <a:cs typeface="Times New Roman" panose="02020603050405020304" pitchFamily="18" charset="0"/>
              </a:rPr>
              <a:t> 01001011  00101101  00100010  01001110</a:t>
            </a:r>
          </a:p>
        </p:txBody>
      </p:sp>
    </p:spTree>
    <p:extLst>
      <p:ext uri="{BB962C8B-B14F-4D97-AF65-F5344CB8AC3E}">
        <p14:creationId xmlns:p14="http://schemas.microsoft.com/office/powerpoint/2010/main" val="36491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382137"/>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zh-TW">
                <a:solidFill>
                  <a:schemeClr val="folHlink"/>
                </a:solidFill>
                <a:latin typeface="Times" panose="02020603050405020304" pitchFamily="18" charset="0"/>
                <a:ea typeface="新細明體" pitchFamily="18" charset="-120"/>
              </a:rPr>
              <a:t>IPv4 Addresses</a:t>
            </a:r>
            <a:endParaRPr lang="en-US" altLang="zh-TW" dirty="0">
              <a:solidFill>
                <a:schemeClr val="folHlink"/>
              </a:solidFill>
              <a:latin typeface="Times" panose="02020603050405020304" pitchFamily="18" charset="0"/>
              <a:ea typeface="新細明體" pitchFamily="18" charset="-12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2"/>
          <p:cNvSpPr txBox="1">
            <a:spLocks noChangeArrowheads="1"/>
          </p:cNvSpPr>
          <p:nvPr/>
        </p:nvSpPr>
        <p:spPr bwMode="auto">
          <a:xfrm>
            <a:off x="76200" y="696913"/>
            <a:ext cx="8839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pPr algn="just"/>
            <a:r>
              <a:rPr lang="en-US" altLang="zh-TW" sz="2400" dirty="0">
                <a:latin typeface="Times New Roman" panose="02020603050405020304" pitchFamily="18" charset="0"/>
                <a:ea typeface="新細明體" pitchFamily="18" charset="-120"/>
                <a:cs typeface="Times New Roman" panose="02020603050405020304" pitchFamily="18" charset="0"/>
              </a:rPr>
              <a:t>Find the error, if any, in the following IPv4 addresses:</a:t>
            </a:r>
          </a:p>
          <a:p>
            <a:pPr algn="just"/>
            <a:r>
              <a:rPr lang="en-US" altLang="zh-TW" sz="2400" dirty="0">
                <a:solidFill>
                  <a:schemeClr val="hlink"/>
                </a:solidFill>
                <a:latin typeface="Times New Roman" panose="02020603050405020304" pitchFamily="18" charset="0"/>
                <a:ea typeface="新細明體" pitchFamily="18" charset="-120"/>
                <a:cs typeface="Times New Roman" panose="02020603050405020304" pitchFamily="18" charset="0"/>
              </a:rPr>
              <a:t>a.</a:t>
            </a:r>
            <a:r>
              <a:rPr lang="en-US" altLang="zh-TW" sz="2400" dirty="0">
                <a:latin typeface="Times New Roman" panose="02020603050405020304" pitchFamily="18" charset="0"/>
                <a:ea typeface="新細明體" pitchFamily="18" charset="-120"/>
                <a:cs typeface="Times New Roman" panose="02020603050405020304" pitchFamily="18" charset="0"/>
              </a:rPr>
              <a:t> 111.56.045.78</a:t>
            </a:r>
          </a:p>
          <a:p>
            <a:pPr algn="just"/>
            <a:r>
              <a:rPr lang="en-US" altLang="zh-TW" sz="2400" dirty="0">
                <a:solidFill>
                  <a:schemeClr val="hlink"/>
                </a:solidFill>
                <a:latin typeface="Times New Roman" panose="02020603050405020304" pitchFamily="18" charset="0"/>
                <a:ea typeface="新細明體" pitchFamily="18" charset="-120"/>
                <a:cs typeface="Times New Roman" panose="02020603050405020304" pitchFamily="18" charset="0"/>
              </a:rPr>
              <a:t>b.</a:t>
            </a:r>
            <a:r>
              <a:rPr lang="en-US" altLang="zh-TW" sz="2400" dirty="0">
                <a:latin typeface="Times New Roman" panose="02020603050405020304" pitchFamily="18" charset="0"/>
                <a:ea typeface="新細明體" pitchFamily="18" charset="-120"/>
                <a:cs typeface="Times New Roman" panose="02020603050405020304" pitchFamily="18" charset="0"/>
              </a:rPr>
              <a:t> 221.34.7.8.20</a:t>
            </a:r>
          </a:p>
          <a:p>
            <a:pPr algn="just"/>
            <a:r>
              <a:rPr lang="en-US" altLang="zh-TW" sz="2400" dirty="0">
                <a:solidFill>
                  <a:schemeClr val="hlink"/>
                </a:solidFill>
                <a:latin typeface="Times New Roman" panose="02020603050405020304" pitchFamily="18" charset="0"/>
                <a:ea typeface="新細明體" pitchFamily="18" charset="-120"/>
                <a:cs typeface="Times New Roman" panose="02020603050405020304" pitchFamily="18" charset="0"/>
              </a:rPr>
              <a:t>c.</a:t>
            </a:r>
            <a:r>
              <a:rPr lang="en-US" altLang="zh-TW" sz="2400" dirty="0">
                <a:latin typeface="Times New Roman" panose="02020603050405020304" pitchFamily="18" charset="0"/>
                <a:ea typeface="新細明體" pitchFamily="18" charset="-120"/>
                <a:cs typeface="Times New Roman" panose="02020603050405020304" pitchFamily="18" charset="0"/>
              </a:rPr>
              <a:t> 75.45.301.14</a:t>
            </a:r>
          </a:p>
          <a:p>
            <a:pPr algn="just"/>
            <a:r>
              <a:rPr lang="en-US" altLang="zh-TW" sz="2400" dirty="0">
                <a:solidFill>
                  <a:schemeClr val="hlink"/>
                </a:solidFill>
                <a:latin typeface="Times New Roman" panose="02020603050405020304" pitchFamily="18" charset="0"/>
                <a:ea typeface="新細明體" pitchFamily="18" charset="-120"/>
                <a:cs typeface="Times New Roman" panose="02020603050405020304" pitchFamily="18" charset="0"/>
              </a:rPr>
              <a:t>d.</a:t>
            </a:r>
            <a:r>
              <a:rPr lang="en-US" altLang="zh-TW" sz="2400" dirty="0">
                <a:latin typeface="Times New Roman" panose="02020603050405020304" pitchFamily="18" charset="0"/>
                <a:ea typeface="新細明體" pitchFamily="18" charset="-120"/>
                <a:cs typeface="Times New Roman" panose="02020603050405020304" pitchFamily="18" charset="0"/>
              </a:rPr>
              <a:t> 11100010.23.14.67</a:t>
            </a:r>
          </a:p>
          <a:p>
            <a:pPr algn="just"/>
            <a:endParaRPr lang="en-US" altLang="zh-TW" sz="2400" dirty="0">
              <a:latin typeface="Times New Roman" panose="02020603050405020304" pitchFamily="18" charset="0"/>
              <a:ea typeface="新細明體" pitchFamily="18" charset="-120"/>
              <a:cs typeface="Times New Roman" panose="02020603050405020304" pitchFamily="18" charset="0"/>
            </a:endParaRPr>
          </a:p>
        </p:txBody>
      </p:sp>
      <p:sp>
        <p:nvSpPr>
          <p:cNvPr id="2" name="Rectangle 1"/>
          <p:cNvSpPr/>
          <p:nvPr/>
        </p:nvSpPr>
        <p:spPr>
          <a:xfrm>
            <a:off x="557360" y="3005237"/>
            <a:ext cx="7697292" cy="1477328"/>
          </a:xfrm>
          <a:prstGeom prst="rect">
            <a:avLst/>
          </a:prstGeom>
        </p:spPr>
        <p:txBody>
          <a:bodyPr wrap="square">
            <a:spAutoFit/>
          </a:bodyPr>
          <a:lstStyle/>
          <a:p>
            <a:pPr algn="just"/>
            <a:r>
              <a:rPr lang="en-US" altLang="zh-TW" i="1" dirty="0">
                <a:solidFill>
                  <a:schemeClr val="hlink"/>
                </a:solidFill>
                <a:latin typeface="Times New Roman" panose="02020603050405020304" pitchFamily="18" charset="0"/>
                <a:ea typeface="新細明體" pitchFamily="18" charset="-120"/>
                <a:cs typeface="Times New Roman" panose="02020603050405020304" pitchFamily="18" charset="0"/>
              </a:rPr>
              <a:t>Solution</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a.</a:t>
            </a:r>
            <a:r>
              <a:rPr lang="en-US" altLang="zh-TW" dirty="0">
                <a:latin typeface="Times New Roman" panose="02020603050405020304" pitchFamily="18" charset="0"/>
                <a:ea typeface="新細明體" pitchFamily="18" charset="-120"/>
                <a:cs typeface="Times New Roman" panose="02020603050405020304" pitchFamily="18" charset="0"/>
              </a:rPr>
              <a:t> There should be no leading zeroes (045).</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b.</a:t>
            </a:r>
            <a:r>
              <a:rPr lang="en-US" altLang="zh-TW" dirty="0">
                <a:latin typeface="Times New Roman" panose="02020603050405020304" pitchFamily="18" charset="0"/>
                <a:ea typeface="新細明體" pitchFamily="18" charset="-120"/>
                <a:cs typeface="Times New Roman" panose="02020603050405020304" pitchFamily="18" charset="0"/>
              </a:rPr>
              <a:t> We may not have more than 4 bytes in an IPv4 address.</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c.</a:t>
            </a:r>
            <a:r>
              <a:rPr lang="en-US" altLang="zh-TW" dirty="0">
                <a:latin typeface="Times New Roman" panose="02020603050405020304" pitchFamily="18" charset="0"/>
                <a:ea typeface="新細明體" pitchFamily="18" charset="-120"/>
                <a:cs typeface="Times New Roman" panose="02020603050405020304" pitchFamily="18" charset="0"/>
              </a:rPr>
              <a:t> Each byte should be less than or equal to 255.</a:t>
            </a:r>
          </a:p>
          <a:p>
            <a:pPr algn="just"/>
            <a:r>
              <a:rPr lang="en-US" altLang="zh-TW" dirty="0">
                <a:solidFill>
                  <a:schemeClr val="hlink"/>
                </a:solidFill>
                <a:latin typeface="Times New Roman" panose="02020603050405020304" pitchFamily="18" charset="0"/>
                <a:ea typeface="新細明體" pitchFamily="18" charset="-120"/>
                <a:cs typeface="Times New Roman" panose="02020603050405020304" pitchFamily="18" charset="0"/>
              </a:rPr>
              <a:t>d. </a:t>
            </a:r>
            <a:r>
              <a:rPr lang="en-US" altLang="zh-TW" dirty="0">
                <a:latin typeface="Times New Roman" panose="02020603050405020304" pitchFamily="18" charset="0"/>
                <a:ea typeface="新細明體" pitchFamily="18" charset="-120"/>
                <a:cs typeface="Times New Roman" panose="02020603050405020304" pitchFamily="18" charset="0"/>
              </a:rPr>
              <a:t>A mixture of binary notation and dotted-decimal notation.</a:t>
            </a:r>
          </a:p>
        </p:txBody>
      </p:sp>
    </p:spTree>
    <p:extLst>
      <p:ext uri="{BB962C8B-B14F-4D97-AF65-F5344CB8AC3E}">
        <p14:creationId xmlns:p14="http://schemas.microsoft.com/office/powerpoint/2010/main" val="397521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folHlink"/>
                </a:solidFill>
                <a:latin typeface="Times" panose="02020603050405020304" pitchFamily="18" charset="0"/>
                <a:ea typeface="新細明體" pitchFamily="18" charset="-120"/>
              </a:rPr>
              <a:t>Logical Operation of IPv4 Addresses</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2027" y="1401862"/>
            <a:ext cx="4919903" cy="189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
          <p:cNvSpPr txBox="1">
            <a:spLocks noChangeArrowheads="1"/>
          </p:cNvSpPr>
          <p:nvPr/>
        </p:nvSpPr>
        <p:spPr bwMode="auto">
          <a:xfrm>
            <a:off x="4038353" y="950792"/>
            <a:ext cx="571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dirty="0">
                <a:latin typeface="Times New Roman" panose="02020603050405020304" pitchFamily="18" charset="0"/>
              </a:rPr>
              <a:t>Bitwise NOT operation</a:t>
            </a:r>
          </a:p>
        </p:txBody>
      </p:sp>
      <p:pic>
        <p:nvPicPr>
          <p:cNvPr id="1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4025" y="4063822"/>
            <a:ext cx="7546578" cy="219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831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folHlink"/>
                </a:solidFill>
                <a:latin typeface="Times" panose="02020603050405020304" pitchFamily="18" charset="0"/>
                <a:ea typeface="新細明體" pitchFamily="18" charset="-120"/>
              </a:rPr>
              <a:t>Logical Operation of IPv4 Addresses</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
          <p:cNvSpPr txBox="1">
            <a:spLocks noChangeArrowheads="1"/>
          </p:cNvSpPr>
          <p:nvPr/>
        </p:nvSpPr>
        <p:spPr bwMode="auto">
          <a:xfrm>
            <a:off x="2384917" y="924416"/>
            <a:ext cx="571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dirty="0">
                <a:latin typeface="Times New Roman" panose="02020603050405020304" pitchFamily="18" charset="0"/>
              </a:rPr>
              <a:t>Bitwise AND operation</a:t>
            </a:r>
          </a:p>
        </p:txBody>
      </p:sp>
      <p:pic>
        <p:nvPicPr>
          <p:cNvPr id="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648" y="1701879"/>
            <a:ext cx="5704388" cy="172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1364" y="865324"/>
            <a:ext cx="5920635" cy="396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311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7" name="제목 2">
            <a:extLst>
              <a:ext uri="{FF2B5EF4-FFF2-40B4-BE49-F238E27FC236}">
                <a16:creationId xmlns:a16="http://schemas.microsoft.com/office/drawing/2014/main" id="{49D22F77-1738-468D-B68F-1FAF4A79BE5B}"/>
              </a:ext>
            </a:extLst>
          </p:cNvPr>
          <p:cNvSpPr txBox="1">
            <a:spLocks/>
          </p:cNvSpPr>
          <p:nvPr/>
        </p:nvSpPr>
        <p:spPr>
          <a:xfrm>
            <a:off x="-5605" y="19985"/>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folHlink"/>
                </a:solidFill>
                <a:latin typeface="Times" panose="02020603050405020304" pitchFamily="18" charset="0"/>
                <a:ea typeface="新細明體" pitchFamily="18" charset="-120"/>
              </a:rPr>
              <a:t>Logical Operation of IPv4 Addresses</a:t>
            </a:r>
          </a:p>
        </p:txBody>
      </p:sp>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365" y="1088696"/>
            <a:ext cx="75787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7521" y="3617374"/>
            <a:ext cx="6679945" cy="304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816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 y="65906"/>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altLang="ko-KR" dirty="0">
                <a:solidFill>
                  <a:srgbClr val="002060"/>
                </a:solidFill>
                <a:latin typeface="Lucida Sans" pitchFamily="34" charset="0"/>
                <a:cs typeface="Times New Roman" pitchFamily="18" charset="0"/>
              </a:rPr>
              <a:t>Types of IPV4 Address</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92355" y="1118306"/>
            <a:ext cx="4898072" cy="584775"/>
          </a:xfrm>
          <a:prstGeom prst="rect">
            <a:avLst/>
          </a:prstGeom>
        </p:spPr>
        <p:txBody>
          <a:bodyPr wrap="none">
            <a:spAutoFit/>
          </a:bodyPr>
          <a:lstStyle/>
          <a:p>
            <a:r>
              <a:rPr lang="en-US" altLang="zh-TW" sz="3200" dirty="0">
                <a:solidFill>
                  <a:srgbClr val="00B050"/>
                </a:solidFill>
                <a:latin typeface="Times" panose="02020603050405020304" pitchFamily="18" charset="0"/>
                <a:ea typeface="新細明體" pitchFamily="18" charset="-120"/>
              </a:rPr>
              <a:t>CLASSFUL ADDRES</a:t>
            </a:r>
            <a:r>
              <a:rPr lang="en-US" altLang="zh-TW" sz="3200" dirty="0">
                <a:latin typeface="Times" panose="02020603050405020304" pitchFamily="18" charset="0"/>
                <a:ea typeface="新細明體" pitchFamily="18" charset="-120"/>
              </a:rPr>
              <a:t>SING</a:t>
            </a:r>
          </a:p>
        </p:txBody>
      </p:sp>
      <p:sp>
        <p:nvSpPr>
          <p:cNvPr id="3" name="Rectangle 2"/>
          <p:cNvSpPr/>
          <p:nvPr/>
        </p:nvSpPr>
        <p:spPr>
          <a:xfrm>
            <a:off x="692355" y="2801366"/>
            <a:ext cx="5413661" cy="584775"/>
          </a:xfrm>
          <a:prstGeom prst="rect">
            <a:avLst/>
          </a:prstGeom>
        </p:spPr>
        <p:txBody>
          <a:bodyPr wrap="none">
            <a:spAutoFit/>
          </a:bodyPr>
          <a:lstStyle/>
          <a:p>
            <a:r>
              <a:rPr lang="en-US" altLang="zh-TW" sz="3200" dirty="0">
                <a:solidFill>
                  <a:srgbClr val="7030A0"/>
                </a:solidFill>
                <a:latin typeface="Arial Unicode MS" panose="020B0604020202020204" pitchFamily="34" charset="-128"/>
                <a:ea typeface="新細明體" pitchFamily="18" charset="-120"/>
              </a:rPr>
              <a:t>CLASSLESS ADDRESSING</a:t>
            </a:r>
            <a:endParaRPr lang="en-GB" sz="3200" dirty="0">
              <a:solidFill>
                <a:srgbClr val="7030A0"/>
              </a:solidFill>
            </a:endParaRPr>
          </a:p>
        </p:txBody>
      </p:sp>
      <p:sp>
        <p:nvSpPr>
          <p:cNvPr id="4" name="Rectangle 3"/>
          <p:cNvSpPr/>
          <p:nvPr/>
        </p:nvSpPr>
        <p:spPr>
          <a:xfrm>
            <a:off x="968681" y="1868759"/>
            <a:ext cx="10016646" cy="707886"/>
          </a:xfrm>
          <a:prstGeom prst="rect">
            <a:avLst/>
          </a:prstGeom>
        </p:spPr>
        <p:txBody>
          <a:bodyPr wrap="square">
            <a:spAutoFit/>
          </a:bodyPr>
          <a:lstStyle/>
          <a:p>
            <a:r>
              <a:rPr lang="en-US" altLang="zh-TW" sz="2000" dirty="0">
                <a:latin typeface="Times" panose="02020603050405020304" pitchFamily="18" charset="0"/>
                <a:ea typeface="新細明體" pitchFamily="18" charset="-120"/>
                <a:cs typeface="Times" panose="02020603050405020304" pitchFamily="18" charset="0"/>
              </a:rPr>
              <a:t>IP addresses, when started a few decades ago, used the concept of classes. This architecture is called </a:t>
            </a:r>
            <a:r>
              <a:rPr lang="en-US" altLang="zh-TW" sz="2000" dirty="0" err="1">
                <a:latin typeface="Times" panose="02020603050405020304" pitchFamily="18" charset="0"/>
                <a:ea typeface="新細明體" pitchFamily="18" charset="-120"/>
                <a:cs typeface="Times" panose="02020603050405020304" pitchFamily="18" charset="0"/>
              </a:rPr>
              <a:t>Classful</a:t>
            </a:r>
            <a:r>
              <a:rPr lang="en-US" altLang="zh-TW" sz="2000" dirty="0">
                <a:latin typeface="Times" panose="02020603050405020304" pitchFamily="18" charset="0"/>
                <a:ea typeface="新細明體" pitchFamily="18" charset="-120"/>
                <a:cs typeface="Times" panose="02020603050405020304" pitchFamily="18" charset="0"/>
              </a:rPr>
              <a:t> addressing. </a:t>
            </a:r>
            <a:endParaRPr lang="en-GB" sz="2000" dirty="0">
              <a:latin typeface="Times" panose="02020603050405020304" pitchFamily="18" charset="0"/>
              <a:cs typeface="Times" panose="02020603050405020304" pitchFamily="18" charset="0"/>
            </a:endParaRPr>
          </a:p>
        </p:txBody>
      </p:sp>
      <p:sp>
        <p:nvSpPr>
          <p:cNvPr id="6" name="Rectangle 5"/>
          <p:cNvSpPr/>
          <p:nvPr/>
        </p:nvSpPr>
        <p:spPr>
          <a:xfrm>
            <a:off x="968681" y="3494906"/>
            <a:ext cx="10317270" cy="707886"/>
          </a:xfrm>
          <a:prstGeom prst="rect">
            <a:avLst/>
          </a:prstGeom>
        </p:spPr>
        <p:txBody>
          <a:bodyPr wrap="square">
            <a:spAutoFit/>
          </a:bodyPr>
          <a:lstStyle/>
          <a:p>
            <a:r>
              <a:rPr lang="en-US" altLang="zh-TW" sz="2000" dirty="0">
                <a:latin typeface="Times New Roman" panose="02020603050405020304" pitchFamily="18" charset="0"/>
                <a:ea typeface="新細明體" pitchFamily="18" charset="-120"/>
                <a:cs typeface="Times New Roman" panose="02020603050405020304" pitchFamily="18" charset="0"/>
              </a:rPr>
              <a:t>In the mid-1990s, a new architecture, called classless addressing, was introduced that supersedes the original architecture.</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165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8"/>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2117" y="6006515"/>
            <a:ext cx="1529884" cy="534412"/>
          </a:xfrm>
          <a:prstGeom prst="rect">
            <a:avLst/>
          </a:prstGeom>
        </p:spPr>
      </p:pic>
      <p:sp>
        <p:nvSpPr>
          <p:cNvPr id="4" name="내용 개체 틀 3">
            <a:extLst>
              <a:ext uri="{FF2B5EF4-FFF2-40B4-BE49-F238E27FC236}">
                <a16:creationId xmlns:a16="http://schemas.microsoft.com/office/drawing/2014/main" id="{FF827A84-49C5-4EB9-A922-F01E4D1EB48C}"/>
              </a:ext>
            </a:extLst>
          </p:cNvPr>
          <p:cNvSpPr>
            <a:spLocks noGrp="1"/>
          </p:cNvSpPr>
          <p:nvPr>
            <p:ph idx="1"/>
          </p:nvPr>
        </p:nvSpPr>
        <p:spPr>
          <a:xfrm>
            <a:off x="869244" y="956007"/>
            <a:ext cx="4854224" cy="5305991"/>
          </a:xfrm>
        </p:spPr>
        <p:txBody>
          <a:bodyPr>
            <a:normAutofit/>
          </a:bodyPr>
          <a:lstStyle/>
          <a:p>
            <a:pPr>
              <a:buFont typeface="Wingdings" panose="05000000000000000000" pitchFamily="2" charset="2"/>
              <a:buChar char="q"/>
            </a:pPr>
            <a:r>
              <a:rPr lang="en-US" altLang="ko-KR" sz="2400" b="1" dirty="0">
                <a:solidFill>
                  <a:srgbClr val="FF0000"/>
                </a:solidFill>
                <a:latin typeface="Times New Roman" pitchFamily="18" charset="0"/>
                <a:cs typeface="Times New Roman" pitchFamily="18" charset="0"/>
              </a:rPr>
              <a:t>Review of Previous Class</a:t>
            </a:r>
          </a:p>
          <a:p>
            <a:pPr>
              <a:buFont typeface="Wingdings" panose="05000000000000000000" pitchFamily="2" charset="2"/>
              <a:buChar char="q"/>
            </a:pPr>
            <a:r>
              <a:rPr lang="en-US" altLang="ko-KR" sz="2400" b="1" dirty="0">
                <a:solidFill>
                  <a:srgbClr val="FF0000"/>
                </a:solidFill>
                <a:latin typeface="Times New Roman" pitchFamily="18" charset="0"/>
                <a:cs typeface="Times New Roman" pitchFamily="18" charset="0"/>
              </a:rPr>
              <a:t>Background About Addressing</a:t>
            </a:r>
          </a:p>
          <a:p>
            <a:pPr>
              <a:buFont typeface="Wingdings" panose="05000000000000000000" pitchFamily="2" charset="2"/>
              <a:buChar char="Ø"/>
            </a:pPr>
            <a:r>
              <a:rPr lang="en-US" altLang="zh-TW" sz="2000" dirty="0">
                <a:solidFill>
                  <a:schemeClr val="folHlink"/>
                </a:solidFill>
                <a:latin typeface="Times New Roman" panose="02020603050405020304" pitchFamily="18" charset="0"/>
                <a:ea typeface="新細明體" pitchFamily="18" charset="-120"/>
                <a:cs typeface="Times New Roman" panose="02020603050405020304" pitchFamily="18" charset="0"/>
              </a:rPr>
              <a:t>     </a:t>
            </a:r>
            <a:r>
              <a:rPr lang="en-US" altLang="zh-TW" sz="2000" dirty="0">
                <a:solidFill>
                  <a:srgbClr val="0070C0"/>
                </a:solidFill>
                <a:latin typeface="Times New Roman" panose="02020603050405020304" pitchFamily="18" charset="0"/>
                <a:ea typeface="新細明體" pitchFamily="18" charset="-120"/>
                <a:cs typeface="Times New Roman" panose="02020603050405020304" pitchFamily="18" charset="0"/>
              </a:rPr>
              <a:t>IP Addresses/ Logical Addressing</a:t>
            </a:r>
          </a:p>
          <a:p>
            <a:pPr>
              <a:buFont typeface="Wingdings" panose="05000000000000000000" pitchFamily="2" charset="2"/>
              <a:buChar char="Ø"/>
            </a:pPr>
            <a:r>
              <a:rPr lang="en-US" altLang="zh-TW" sz="2000" dirty="0">
                <a:solidFill>
                  <a:srgbClr val="0070C0"/>
                </a:solidFill>
                <a:latin typeface="Times New Roman" panose="02020603050405020304" pitchFamily="18" charset="0"/>
                <a:ea typeface="新細明體" pitchFamily="18" charset="-120"/>
                <a:cs typeface="Times New Roman" panose="02020603050405020304" pitchFamily="18" charset="0"/>
              </a:rPr>
              <a:t>     Types of IP Address</a:t>
            </a:r>
          </a:p>
          <a:p>
            <a:pPr>
              <a:buFont typeface="Wingdings" panose="05000000000000000000" pitchFamily="2" charset="2"/>
              <a:buChar char="q"/>
            </a:pPr>
            <a:r>
              <a:rPr lang="en-US" altLang="zh-TW" sz="3200" dirty="0">
                <a:solidFill>
                  <a:srgbClr val="FF0000"/>
                </a:solidFill>
                <a:latin typeface="Times New Roman" panose="02020603050405020304" pitchFamily="18" charset="0"/>
                <a:ea typeface="新細明體" pitchFamily="18" charset="-120"/>
                <a:cs typeface="Times New Roman" panose="02020603050405020304" pitchFamily="18" charset="0"/>
              </a:rPr>
              <a:t>IPv4 Address  </a:t>
            </a:r>
            <a:r>
              <a:rPr lang="en-US" altLang="zh-TW" sz="3200" dirty="0">
                <a:solidFill>
                  <a:schemeClr val="folHlink"/>
                </a:solidFill>
                <a:latin typeface="Times New Roman" panose="02020603050405020304" pitchFamily="18" charset="0"/>
                <a:ea typeface="新細明體" pitchFamily="18" charset="-120"/>
                <a:cs typeface="Times New Roman" panose="02020603050405020304" pitchFamily="18" charset="0"/>
              </a:rPr>
              <a:t>  </a:t>
            </a:r>
          </a:p>
          <a:p>
            <a:pPr>
              <a:buFont typeface="Wingdings" panose="05000000000000000000" pitchFamily="2" charset="2"/>
              <a:buChar char="Ø"/>
            </a:pPr>
            <a:r>
              <a:rPr lang="en-US" altLang="zh-TW" sz="2000" dirty="0">
                <a:solidFill>
                  <a:schemeClr val="folHlink"/>
                </a:solidFill>
                <a:latin typeface="Times New Roman" panose="02020603050405020304" pitchFamily="18" charset="0"/>
                <a:ea typeface="新細明體" pitchFamily="18" charset="-120"/>
                <a:cs typeface="Times New Roman" panose="02020603050405020304" pitchFamily="18" charset="0"/>
              </a:rPr>
              <a:t>    </a:t>
            </a:r>
            <a:r>
              <a:rPr lang="en-US" altLang="zh-TW" sz="2000" dirty="0">
                <a:solidFill>
                  <a:srgbClr val="00B0F0"/>
                </a:solidFill>
                <a:latin typeface="Times New Roman" panose="02020603050405020304" pitchFamily="18" charset="0"/>
                <a:ea typeface="新細明體" pitchFamily="18" charset="-120"/>
                <a:cs typeface="Times New Roman" panose="02020603050405020304" pitchFamily="18" charset="0"/>
              </a:rPr>
              <a:t>Address space</a:t>
            </a:r>
          </a:p>
          <a:p>
            <a:pPr>
              <a:buFont typeface="Wingdings" panose="05000000000000000000" pitchFamily="2" charset="2"/>
              <a:buChar char="Ø"/>
            </a:pPr>
            <a:r>
              <a:rPr lang="en-US" altLang="zh-TW" sz="2000" dirty="0">
                <a:solidFill>
                  <a:srgbClr val="00B0F0"/>
                </a:solidFill>
                <a:latin typeface="Times New Roman" panose="02020603050405020304" pitchFamily="18" charset="0"/>
                <a:ea typeface="新細明體" pitchFamily="18" charset="-120"/>
                <a:cs typeface="Times New Roman" panose="02020603050405020304" pitchFamily="18" charset="0"/>
              </a:rPr>
              <a:t>   </a:t>
            </a:r>
            <a:r>
              <a:rPr lang="en-GB" altLang="ko-KR" sz="2000" dirty="0">
                <a:solidFill>
                  <a:srgbClr val="00B0F0"/>
                </a:solidFill>
                <a:latin typeface="Times New Roman" panose="02020603050405020304" pitchFamily="18" charset="0"/>
                <a:cs typeface="Times New Roman" panose="02020603050405020304" pitchFamily="18" charset="0"/>
              </a:rPr>
              <a:t>IP address Notation                   </a:t>
            </a:r>
          </a:p>
          <a:p>
            <a:pPr>
              <a:buFont typeface="Wingdings" panose="05000000000000000000" pitchFamily="2" charset="2"/>
              <a:buChar char="Ø"/>
            </a:pPr>
            <a:r>
              <a:rPr lang="en-GB" altLang="zh-TW" sz="2000" dirty="0">
                <a:solidFill>
                  <a:srgbClr val="00B0F0"/>
                </a:solidFill>
                <a:latin typeface="Times New Roman" panose="02020603050405020304" pitchFamily="18" charset="0"/>
                <a:ea typeface="新細明體" pitchFamily="18" charset="-120"/>
                <a:cs typeface="Times New Roman" panose="02020603050405020304" pitchFamily="18" charset="0"/>
              </a:rPr>
              <a:t>    </a:t>
            </a:r>
            <a:r>
              <a:rPr lang="en-US" altLang="zh-TW" sz="2000" dirty="0">
                <a:solidFill>
                  <a:srgbClr val="00B0F0"/>
                </a:solidFill>
                <a:latin typeface="Times New Roman" panose="02020603050405020304" pitchFamily="18" charset="0"/>
                <a:ea typeface="新細明體" pitchFamily="18" charset="-120"/>
                <a:cs typeface="Times New Roman" panose="02020603050405020304" pitchFamily="18" charset="0"/>
              </a:rPr>
              <a:t>Logical Operation of IP address</a:t>
            </a:r>
            <a:endParaRPr lang="ko-KR" altLang="en-US" sz="2000" dirty="0">
              <a:solidFill>
                <a:srgbClr val="00B0F0"/>
              </a:solidFill>
              <a:latin typeface="Times New Roman" panose="02020603050405020304" pitchFamily="18" charset="0"/>
              <a:cs typeface="Times New Roman" panose="02020603050405020304" pitchFamily="18" charset="0"/>
            </a:endParaRPr>
          </a:p>
          <a:p>
            <a:pPr marL="0" indent="0">
              <a:buNone/>
            </a:pPr>
            <a:endParaRPr lang="en-US" altLang="ko-KR" sz="2000" b="1" dirty="0">
              <a:solidFill>
                <a:srgbClr val="FF0000"/>
              </a:solidFill>
              <a:latin typeface="Times New Roman" panose="02020603050405020304" pitchFamily="18" charset="0"/>
              <a:cs typeface="Times New Roman" pitchFamily="18" charset="0"/>
            </a:endParaRPr>
          </a:p>
          <a:p>
            <a:pPr marL="0" indent="0">
              <a:buNone/>
            </a:pPr>
            <a:r>
              <a:rPr lang="en-US" altLang="ko-KR" sz="2000" b="1" dirty="0">
                <a:solidFill>
                  <a:srgbClr val="FF0000"/>
                </a:solidFill>
                <a:latin typeface="Times New Roman" panose="02020603050405020304" pitchFamily="18" charset="0"/>
                <a:cs typeface="Times New Roman" pitchFamily="18" charset="0"/>
              </a:rPr>
              <a:t>                                      </a:t>
            </a:r>
          </a:p>
        </p:txBody>
      </p:sp>
      <p:pic>
        <p:nvPicPr>
          <p:cNvPr id="11"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solidFill>
                  <a:srgbClr val="002060"/>
                </a:solidFill>
                <a:latin typeface="Lucida Sans" pitchFamily="34" charset="0"/>
                <a:ea typeface="Microsoft Sans Serif" panose="020B0604020202020204" pitchFamily="34" charset="0"/>
                <a:cs typeface="Times New Roman" pitchFamily="18" charset="0"/>
              </a:rPr>
              <a:t>Course Content :</a:t>
            </a:r>
            <a:endParaRPr lang="ko-KR" altLang="en-US" dirty="0">
              <a:solidFill>
                <a:srgbClr val="002060"/>
              </a:solidFill>
              <a:latin typeface="Lucida Sans" pitchFamily="34" charset="0"/>
              <a:cs typeface="Times New Roman" pitchFamily="18" charset="0"/>
            </a:endParaRPr>
          </a:p>
        </p:txBody>
      </p:sp>
      <p:pic>
        <p:nvPicPr>
          <p:cNvPr id="12"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10997734" y="4804005"/>
            <a:ext cx="1072091" cy="1136183"/>
          </a:xfrm>
          <a:prstGeom prst="rect">
            <a:avLst/>
          </a:prstGeom>
        </p:spPr>
      </p:pic>
      <p:sp>
        <p:nvSpPr>
          <p:cNvPr id="14" name="내용 개체 틀 3">
            <a:extLst>
              <a:ext uri="{FF2B5EF4-FFF2-40B4-BE49-F238E27FC236}">
                <a16:creationId xmlns:a16="http://schemas.microsoft.com/office/drawing/2014/main" id="{908CE4F8-C60D-6F34-DE85-6E8CCD618D79}"/>
              </a:ext>
            </a:extLst>
          </p:cNvPr>
          <p:cNvSpPr txBox="1">
            <a:spLocks/>
          </p:cNvSpPr>
          <p:nvPr/>
        </p:nvSpPr>
        <p:spPr>
          <a:xfrm>
            <a:off x="6198778" y="889680"/>
            <a:ext cx="5250347" cy="530599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2000" b="1" dirty="0">
                <a:solidFill>
                  <a:srgbClr val="FF0000"/>
                </a:solidFill>
                <a:latin typeface="Times New Roman" panose="02020603050405020304" pitchFamily="18" charset="0"/>
                <a:ea typeface="新細明體" pitchFamily="18" charset="-120"/>
                <a:cs typeface="Times New Roman" panose="02020603050405020304" pitchFamily="18" charset="0"/>
              </a:rPr>
              <a:t>Types of IPv4 Address</a:t>
            </a:r>
          </a:p>
          <a:p>
            <a:pPr>
              <a:buFont typeface="Wingdings" panose="05000000000000000000" pitchFamily="2" charset="2"/>
              <a:buChar char="Ø"/>
            </a:pPr>
            <a:r>
              <a:rPr lang="en-US" altLang="zh-TW" sz="2000" dirty="0">
                <a:solidFill>
                  <a:schemeClr val="folHlink"/>
                </a:solidFill>
                <a:latin typeface="Times New Roman" panose="02020603050405020304" pitchFamily="18" charset="0"/>
                <a:ea typeface="新細明體" pitchFamily="18" charset="-120"/>
                <a:cs typeface="Times New Roman" panose="02020603050405020304" pitchFamily="18" charset="0"/>
              </a:rPr>
              <a:t>  Classful Addressing</a:t>
            </a:r>
          </a:p>
          <a:p>
            <a:pPr marL="0" indent="0">
              <a:buNone/>
            </a:pPr>
            <a:r>
              <a:rPr lang="en-US" altLang="zh-TW" sz="2000" dirty="0">
                <a:solidFill>
                  <a:schemeClr val="folHlink"/>
                </a:solidFill>
                <a:latin typeface="Times New Roman" panose="02020603050405020304" pitchFamily="18" charset="0"/>
                <a:ea typeface="新細明體" pitchFamily="18" charset="-120"/>
                <a:cs typeface="Times New Roman" panose="02020603050405020304" pitchFamily="18" charset="0"/>
              </a:rPr>
              <a:t>Classless Addressing</a:t>
            </a:r>
          </a:p>
          <a:p>
            <a:pPr>
              <a:buFont typeface="Courier New" panose="02070309020205020404" pitchFamily="49" charset="0"/>
              <a:buChar char="o"/>
            </a:pPr>
            <a:r>
              <a:rPr lang="en-US" altLang="zh-TW" sz="2400" b="1" dirty="0">
                <a:solidFill>
                  <a:srgbClr val="00B050"/>
                </a:solidFill>
                <a:latin typeface="Times New Roman" panose="02020603050405020304" pitchFamily="18" charset="0"/>
                <a:ea typeface="新細明體" pitchFamily="18" charset="-120"/>
                <a:cs typeface="Times New Roman" panose="02020603050405020304" pitchFamily="18" charset="0"/>
              </a:rPr>
              <a:t>Classful Address in details</a:t>
            </a:r>
          </a:p>
          <a:p>
            <a:pPr marL="0" indent="0">
              <a:buNone/>
            </a:pPr>
            <a:r>
              <a:rPr lang="en-US" altLang="zh-TW" sz="2400" dirty="0">
                <a:solidFill>
                  <a:schemeClr val="folHlink"/>
                </a:solidFill>
                <a:latin typeface="Times New Roman" panose="02020603050405020304" pitchFamily="18" charset="0"/>
                <a:cs typeface="Times New Roman" panose="02020603050405020304" pitchFamily="18" charset="0"/>
              </a:rPr>
              <a:t>Classes, level of addressing, subnet, network</a:t>
            </a:r>
          </a:p>
          <a:p>
            <a:pPr>
              <a:buFont typeface="Courier New" panose="02070309020205020404" pitchFamily="49" charset="0"/>
              <a:buChar char="o"/>
            </a:pPr>
            <a:r>
              <a:rPr lang="en-US" altLang="zh-TW" sz="2400" b="1" dirty="0">
                <a:solidFill>
                  <a:srgbClr val="00B050"/>
                </a:solidFill>
                <a:latin typeface="Times New Roman" panose="02020603050405020304" pitchFamily="18" charset="0"/>
                <a:ea typeface="新細明體" pitchFamily="18" charset="-120"/>
                <a:cs typeface="Times New Roman" panose="02020603050405020304" pitchFamily="18" charset="0"/>
              </a:rPr>
              <a:t>Classless Address in details</a:t>
            </a:r>
            <a:r>
              <a:rPr lang="en-US" altLang="zh-TW" sz="2400" dirty="0">
                <a:solidFill>
                  <a:schemeClr val="folHlink"/>
                </a:solidFill>
                <a:latin typeface="Times New Roman" panose="02020603050405020304" pitchFamily="18" charset="0"/>
                <a:cs typeface="Times New Roman" panose="02020603050405020304" pitchFamily="18" charset="0"/>
              </a:rPr>
              <a:t> </a:t>
            </a:r>
          </a:p>
          <a:p>
            <a:pPr marL="0" indent="0">
              <a:buNone/>
            </a:pPr>
            <a:r>
              <a:rPr lang="en-US" altLang="zh-TW" sz="2400" dirty="0">
                <a:solidFill>
                  <a:schemeClr val="folHlink"/>
                </a:solidFill>
                <a:latin typeface="Times New Roman" panose="02020603050405020304" pitchFamily="18" charset="0"/>
                <a:cs typeface="Times New Roman" panose="02020603050405020304" pitchFamily="18" charset="0"/>
              </a:rPr>
              <a:t>  Variable length block, Address allocation, subnet, network, </a:t>
            </a:r>
            <a:endParaRPr lang="en-US" altLang="zh-TW" sz="2400" b="1" dirty="0">
              <a:solidFill>
                <a:srgbClr val="00B050"/>
              </a:solidFill>
              <a:latin typeface="Times New Roman" panose="02020603050405020304" pitchFamily="18" charset="0"/>
              <a:ea typeface="新細明體" pitchFamily="18" charset="-120"/>
              <a:cs typeface="Times New Roman" panose="02020603050405020304" pitchFamily="18" charset="0"/>
            </a:endParaRPr>
          </a:p>
          <a:p>
            <a:pPr>
              <a:buFont typeface="Courier New" panose="02070309020205020404" pitchFamily="49" charset="0"/>
              <a:buChar char="o"/>
            </a:pPr>
            <a:r>
              <a:rPr lang="en-US" altLang="zh-TW" sz="2400" b="1" dirty="0">
                <a:solidFill>
                  <a:srgbClr val="00B050"/>
                </a:solidFill>
                <a:latin typeface="Times New Roman" panose="02020603050405020304" pitchFamily="18" charset="0"/>
                <a:ea typeface="新細明體" pitchFamily="18" charset="-120"/>
                <a:cs typeface="Times New Roman" panose="02020603050405020304" pitchFamily="18" charset="0"/>
              </a:rPr>
              <a:t>Special Address</a:t>
            </a:r>
            <a:endParaRPr lang="en-US" altLang="zh-TW" sz="2000" b="1" dirty="0">
              <a:solidFill>
                <a:srgbClr val="00B050"/>
              </a:solidFill>
              <a:latin typeface="Times New Roman" panose="02020603050405020304" pitchFamily="18" charset="0"/>
              <a:ea typeface="新細明體" pitchFamily="18" charset="-120"/>
              <a:cs typeface="Times New Roman" panose="02020603050405020304" pitchFamily="18" charset="0"/>
            </a:endParaRPr>
          </a:p>
          <a:p>
            <a:pPr>
              <a:buFont typeface="Wingdings" panose="05000000000000000000" pitchFamily="2" charset="2"/>
              <a:buChar char="q"/>
            </a:pPr>
            <a:r>
              <a:rPr lang="en-US" sz="3200" dirty="0">
                <a:solidFill>
                  <a:srgbClr val="FF0000"/>
                </a:solidFill>
                <a:latin typeface="Times New Roman" panose="02020603050405020304" pitchFamily="18" charset="0"/>
                <a:cs typeface="Times New Roman" panose="02020603050405020304" pitchFamily="18" charset="0"/>
              </a:rPr>
              <a:t>IPv6  Address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IPv4 Issues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IPv6 Address Representation</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IPv6 Types</a:t>
            </a:r>
            <a:endParaRPr lang="en-US" altLang="zh-TW" sz="2000" dirty="0">
              <a:solidFill>
                <a:schemeClr val="folHlink"/>
              </a:solidFill>
              <a:latin typeface="Times New Roman" panose="02020603050405020304" pitchFamily="18" charset="0"/>
              <a:ea typeface="新細明體" pitchFamily="18" charset="-120"/>
              <a:cs typeface="Times New Roman" panose="02020603050405020304" pitchFamily="18" charset="0"/>
            </a:endParaRPr>
          </a:p>
          <a:p>
            <a:pPr marL="0" indent="0">
              <a:buFont typeface="Arial" panose="020B0604020202020204" pitchFamily="34" charset="0"/>
              <a:buNone/>
            </a:pPr>
            <a:endParaRPr lang="en-US" altLang="ko-KR" sz="2000" b="1" dirty="0">
              <a:solidFill>
                <a:srgbClr val="FF0000"/>
              </a:solidFill>
              <a:latin typeface="Times New Roman" panose="02020603050405020304" pitchFamily="18" charset="0"/>
              <a:cs typeface="Times New Roman" pitchFamily="18" charset="0"/>
            </a:endParaRPr>
          </a:p>
          <a:p>
            <a:pPr marL="0" indent="0">
              <a:buFont typeface="Arial" panose="020B0604020202020204" pitchFamily="34" charset="0"/>
              <a:buNone/>
            </a:pPr>
            <a:endParaRPr lang="en-US" altLang="ko-KR" sz="2000" b="1" dirty="0">
              <a:solidFill>
                <a:srgbClr val="FF0000"/>
              </a:solidFill>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1637900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87" y="79975"/>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CLASSFUL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2481" y="1100957"/>
            <a:ext cx="11269251" cy="830997"/>
          </a:xfrm>
          <a:prstGeom prst="rect">
            <a:avLst/>
          </a:prstGeom>
        </p:spPr>
        <p:txBody>
          <a:bodyPr wrap="square">
            <a:spAutoFit/>
          </a:bodyPr>
          <a:lstStyle/>
          <a:p>
            <a:pPr marL="285750" indent="-285750">
              <a:buFont typeface="Wingdings" panose="05000000000000000000" pitchFamily="2" charset="2"/>
              <a:buChar char="Ø"/>
            </a:pPr>
            <a:r>
              <a:rPr lang="en-GB" sz="2400" dirty="0"/>
              <a:t>In </a:t>
            </a:r>
            <a:r>
              <a:rPr lang="en-GB" sz="2400" dirty="0" err="1"/>
              <a:t>classful</a:t>
            </a:r>
            <a:r>
              <a:rPr lang="en-GB" sz="2400" dirty="0"/>
              <a:t> addressing, the IP address space is divided into ﬁve classes: A, B, C, D, and E.</a:t>
            </a:r>
          </a:p>
          <a:p>
            <a:pPr marL="285750" indent="-285750">
              <a:buFont typeface="Wingdings" panose="05000000000000000000" pitchFamily="2" charset="2"/>
              <a:buChar char="Ø"/>
            </a:pPr>
            <a:r>
              <a:rPr lang="en-GB" sz="2400" dirty="0"/>
              <a:t>Each class occupies some part of the whole address space.</a:t>
            </a:r>
          </a:p>
        </p:txBody>
      </p:sp>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085" y="2565737"/>
            <a:ext cx="24765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2950" y="2718237"/>
            <a:ext cx="4287837"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184625" y="2342150"/>
            <a:ext cx="2896947" cy="369332"/>
          </a:xfrm>
          <a:prstGeom prst="rect">
            <a:avLst/>
          </a:prstGeom>
        </p:spPr>
        <p:txBody>
          <a:bodyPr wrap="none">
            <a:spAutoFit/>
          </a:bodyPr>
          <a:lstStyle/>
          <a:p>
            <a:r>
              <a:rPr lang="en-US" altLang="en-US" b="1" i="1" dirty="0">
                <a:solidFill>
                  <a:srgbClr val="FF0000"/>
                </a:solidFill>
                <a:latin typeface="Times New Roman" panose="02020603050405020304" pitchFamily="18" charset="0"/>
              </a:rPr>
              <a:t>Occupation of address space</a:t>
            </a:r>
          </a:p>
        </p:txBody>
      </p:sp>
    </p:spTree>
    <p:extLst>
      <p:ext uri="{BB962C8B-B14F-4D97-AF65-F5344CB8AC3E}">
        <p14:creationId xmlns:p14="http://schemas.microsoft.com/office/powerpoint/2010/main" val="140679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CLASSFUL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791" y="1511546"/>
            <a:ext cx="4332288"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9554" y="1393964"/>
            <a:ext cx="4259263"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485913" y="798695"/>
            <a:ext cx="4331635" cy="523220"/>
          </a:xfrm>
          <a:prstGeom prst="rect">
            <a:avLst/>
          </a:prstGeom>
        </p:spPr>
        <p:txBody>
          <a:bodyPr wrap="none">
            <a:spAutoFit/>
          </a:bodyPr>
          <a:lstStyle/>
          <a:p>
            <a:r>
              <a:rPr lang="en-US" altLang="en-US" sz="2800" b="1" i="1" dirty="0">
                <a:latin typeface="Times New Roman" panose="02020603050405020304" pitchFamily="18" charset="0"/>
              </a:rPr>
              <a:t>Finding the class of address</a:t>
            </a:r>
          </a:p>
        </p:txBody>
      </p:sp>
      <p:pic>
        <p:nvPicPr>
          <p:cNvPr id="1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5210" y="3907628"/>
            <a:ext cx="18923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8685" y="5425278"/>
            <a:ext cx="2744788"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885" y="5388766"/>
            <a:ext cx="16017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17548" y="5380828"/>
            <a:ext cx="158273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19285" y="5382416"/>
            <a:ext cx="2232025"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bwMode="auto">
          <a:xfrm>
            <a:off x="6550848" y="2790824"/>
            <a:ext cx="533400" cy="209551"/>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400" b="0" i="0" u="none" strike="noStrike" cap="none" normalizeH="0" baseline="0" dirty="0">
                <a:ln>
                  <a:noFill/>
                </a:ln>
                <a:solidFill>
                  <a:schemeClr val="tx1"/>
                </a:solidFill>
                <a:effectLst/>
                <a:latin typeface="Tahoma" panose="020B0604030504040204" pitchFamily="34" charset="0"/>
              </a:rPr>
              <a:t>239</a:t>
            </a:r>
          </a:p>
        </p:txBody>
      </p:sp>
    </p:spTree>
    <p:extLst>
      <p:ext uri="{BB962C8B-B14F-4D97-AF65-F5344CB8AC3E}">
        <p14:creationId xmlns:p14="http://schemas.microsoft.com/office/powerpoint/2010/main" val="355485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2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New Roman" panose="02020603050405020304" pitchFamily="18" charset="0"/>
                <a:ea typeface="新細明體" pitchFamily="18" charset="-120"/>
                <a:cs typeface="Times New Roman" panose="02020603050405020304" pitchFamily="18" charset="0"/>
              </a:rPr>
              <a:t>Classful</a:t>
            </a:r>
            <a:r>
              <a:rPr lang="en-US" altLang="zh-TW" dirty="0">
                <a:solidFill>
                  <a:srgbClr val="7030A0"/>
                </a:solidFill>
                <a:latin typeface="Times New Roman" panose="02020603050405020304" pitchFamily="18" charset="0"/>
                <a:ea typeface="新細明體" pitchFamily="18" charset="-120"/>
                <a:cs typeface="Times New Roman" panose="02020603050405020304" pitchFamily="18" charset="0"/>
              </a:rPr>
              <a:t> Addressing  </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5371" y="1051969"/>
            <a:ext cx="6096000" cy="1892826"/>
          </a:xfrm>
          <a:prstGeom prst="rect">
            <a:avLst/>
          </a:prstGeom>
        </p:spPr>
        <p:txBody>
          <a:bodyPr>
            <a:spAutoFit/>
          </a:bodyPr>
          <a:lstStyle/>
          <a:p>
            <a:pPr algn="just">
              <a:lnSpc>
                <a:spcPct val="130000"/>
              </a:lnSpc>
            </a:pPr>
            <a:r>
              <a:rPr lang="en-US" altLang="zh-TW" dirty="0">
                <a:latin typeface="Times New Roman" panose="02020603050405020304" pitchFamily="18" charset="0"/>
                <a:ea typeface="新細明體" pitchFamily="18" charset="-120"/>
                <a:cs typeface="Times New Roman" panose="02020603050405020304" pitchFamily="18" charset="0"/>
              </a:rPr>
              <a:t>Find the class of each address:</a:t>
            </a:r>
          </a:p>
          <a:p>
            <a:pPr algn="just">
              <a:lnSpc>
                <a:spcPct val="130000"/>
              </a:lnSpc>
            </a:pPr>
            <a:r>
              <a:rPr lang="en-US" altLang="zh-TW" dirty="0">
                <a:latin typeface="Times New Roman" panose="02020603050405020304" pitchFamily="18" charset="0"/>
                <a:ea typeface="新細明體" pitchFamily="18" charset="-120"/>
                <a:cs typeface="Times New Roman" panose="02020603050405020304" pitchFamily="18" charset="0"/>
              </a:rPr>
              <a:t>a. 227.12.14.87</a:t>
            </a:r>
          </a:p>
          <a:p>
            <a:pPr algn="just">
              <a:lnSpc>
                <a:spcPct val="130000"/>
              </a:lnSpc>
            </a:pPr>
            <a:r>
              <a:rPr lang="en-US" altLang="zh-TW" dirty="0">
                <a:latin typeface="Times New Roman" panose="02020603050405020304" pitchFamily="18" charset="0"/>
                <a:ea typeface="新細明體" pitchFamily="18" charset="-120"/>
                <a:cs typeface="Times New Roman" panose="02020603050405020304" pitchFamily="18" charset="0"/>
              </a:rPr>
              <a:t>b. 193.14.56.22</a:t>
            </a:r>
          </a:p>
          <a:p>
            <a:pPr algn="just">
              <a:lnSpc>
                <a:spcPct val="130000"/>
              </a:lnSpc>
            </a:pPr>
            <a:r>
              <a:rPr lang="en-US" altLang="zh-TW" dirty="0">
                <a:latin typeface="Times New Roman" panose="02020603050405020304" pitchFamily="18" charset="0"/>
                <a:ea typeface="新細明體" pitchFamily="18" charset="-120"/>
                <a:cs typeface="Times New Roman" panose="02020603050405020304" pitchFamily="18" charset="0"/>
              </a:rPr>
              <a:t>c. 14.23.120.8</a:t>
            </a:r>
          </a:p>
          <a:p>
            <a:pPr algn="just">
              <a:lnSpc>
                <a:spcPct val="130000"/>
              </a:lnSpc>
            </a:pPr>
            <a:r>
              <a:rPr lang="en-US" altLang="zh-TW" dirty="0">
                <a:latin typeface="Times New Roman" panose="02020603050405020304" pitchFamily="18" charset="0"/>
                <a:ea typeface="新細明體" pitchFamily="18" charset="-120"/>
                <a:cs typeface="Times New Roman" panose="02020603050405020304" pitchFamily="18" charset="0"/>
              </a:rPr>
              <a:t>d. 252.5.15.111</a:t>
            </a:r>
          </a:p>
        </p:txBody>
      </p:sp>
      <p:sp>
        <p:nvSpPr>
          <p:cNvPr id="4" name="Rectangle 3"/>
          <p:cNvSpPr/>
          <p:nvPr/>
        </p:nvSpPr>
        <p:spPr>
          <a:xfrm>
            <a:off x="2883913" y="2944795"/>
            <a:ext cx="8335629" cy="1972848"/>
          </a:xfrm>
          <a:prstGeom prst="rect">
            <a:avLst/>
          </a:prstGeom>
        </p:spPr>
        <p:txBody>
          <a:bodyPr wrap="square">
            <a:spAutoFit/>
          </a:bodyPr>
          <a:lstStyle/>
          <a:p>
            <a:pPr algn="just">
              <a:lnSpc>
                <a:spcPct val="130000"/>
              </a:lnSpc>
            </a:pPr>
            <a:r>
              <a:rPr lang="en-US" altLang="zh-TW" sz="2000" i="1" dirty="0">
                <a:latin typeface="Times New Roman" panose="02020603050405020304" pitchFamily="18" charset="0"/>
                <a:ea typeface="新細明體" pitchFamily="18" charset="-120"/>
                <a:cs typeface="Times New Roman" panose="02020603050405020304" pitchFamily="18" charset="0"/>
              </a:rPr>
              <a:t>Solution</a:t>
            </a:r>
          </a:p>
          <a:p>
            <a:pPr>
              <a:lnSpc>
                <a:spcPct val="130000"/>
              </a:lnSpc>
            </a:pPr>
            <a:r>
              <a:rPr lang="en-US" altLang="zh-TW" sz="2000" dirty="0">
                <a:latin typeface="Times New Roman" panose="02020603050405020304" pitchFamily="18" charset="0"/>
                <a:ea typeface="新細明體" pitchFamily="18" charset="-120"/>
                <a:cs typeface="Times New Roman" panose="02020603050405020304" pitchFamily="18" charset="0"/>
              </a:rPr>
              <a:t>a.	</a:t>
            </a:r>
            <a:r>
              <a:rPr lang="en-US" altLang="zh-TW" dirty="0">
                <a:latin typeface="Times New Roman" panose="02020603050405020304" pitchFamily="18" charset="0"/>
                <a:ea typeface="新細明體" pitchFamily="18" charset="-120"/>
                <a:cs typeface="Times New Roman" panose="02020603050405020304" pitchFamily="18" charset="0"/>
              </a:rPr>
              <a:t>The first byte is 227 (between 224 and 239); the class is D.	</a:t>
            </a:r>
          </a:p>
          <a:p>
            <a:pPr>
              <a:lnSpc>
                <a:spcPct val="130000"/>
              </a:lnSpc>
            </a:pPr>
            <a:r>
              <a:rPr lang="en-US" altLang="zh-TW" dirty="0">
                <a:latin typeface="Times New Roman" panose="02020603050405020304" pitchFamily="18" charset="0"/>
                <a:ea typeface="新細明體" pitchFamily="18" charset="-120"/>
                <a:cs typeface="Times New Roman" panose="02020603050405020304" pitchFamily="18" charset="0"/>
              </a:rPr>
              <a:t>b.	The first byte is 193 (between 192 and 223); the class is C.</a:t>
            </a:r>
          </a:p>
          <a:p>
            <a:pPr algn="just">
              <a:lnSpc>
                <a:spcPct val="130000"/>
              </a:lnSpc>
            </a:pPr>
            <a:r>
              <a:rPr lang="en-US" altLang="zh-TW" dirty="0">
                <a:latin typeface="Times New Roman" panose="02020603050405020304" pitchFamily="18" charset="0"/>
                <a:ea typeface="新細明體" pitchFamily="18" charset="-120"/>
                <a:cs typeface="Times New Roman" panose="02020603050405020304" pitchFamily="18" charset="0"/>
              </a:rPr>
              <a:t>c.	The first byte is 14 (between 0 and 127); the class is A.</a:t>
            </a:r>
          </a:p>
          <a:p>
            <a:pPr algn="just">
              <a:lnSpc>
                <a:spcPct val="130000"/>
              </a:lnSpc>
            </a:pPr>
            <a:r>
              <a:rPr lang="en-US" altLang="zh-TW" dirty="0">
                <a:latin typeface="Times New Roman" panose="02020603050405020304" pitchFamily="18" charset="0"/>
                <a:ea typeface="新細明體" pitchFamily="18" charset="-120"/>
                <a:cs typeface="Times New Roman" panose="02020603050405020304" pitchFamily="18" charset="0"/>
              </a:rPr>
              <a:t>d.	The first byte is 252 (between 240 and 255); the class is E.</a:t>
            </a:r>
          </a:p>
        </p:txBody>
      </p:sp>
    </p:spTree>
    <p:extLst>
      <p:ext uri="{BB962C8B-B14F-4D97-AF65-F5344CB8AC3E}">
        <p14:creationId xmlns:p14="http://schemas.microsoft.com/office/powerpoint/2010/main" val="42360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a:t>
            </a:r>
            <a:r>
              <a:rPr lang="en-US" altLang="zh-TW" dirty="0">
                <a:solidFill>
                  <a:srgbClr val="7030A0"/>
                </a:solidFill>
                <a:latin typeface="Times" panose="02020603050405020304" pitchFamily="18" charset="0"/>
                <a:ea typeface="新細明體" pitchFamily="18" charset="-120"/>
              </a:rPr>
              <a:t>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703" y="3418114"/>
            <a:ext cx="774223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5703" y="4049939"/>
            <a:ext cx="774223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703" y="4681764"/>
            <a:ext cx="774223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703" y="5313589"/>
            <a:ext cx="775176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5703" y="5947002"/>
            <a:ext cx="7732713"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3903" y="2579914"/>
            <a:ext cx="68643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41053" y="1255876"/>
            <a:ext cx="2992742" cy="584775"/>
          </a:xfrm>
          <a:prstGeom prst="rect">
            <a:avLst/>
          </a:prstGeom>
        </p:spPr>
        <p:txBody>
          <a:bodyPr wrap="none">
            <a:spAutoFit/>
          </a:bodyPr>
          <a:lstStyle/>
          <a:p>
            <a:r>
              <a:rPr lang="en-GB" sz="3200" dirty="0" err="1"/>
              <a:t>Netid</a:t>
            </a:r>
            <a:r>
              <a:rPr lang="en-GB" sz="3200" dirty="0"/>
              <a:t> and </a:t>
            </a:r>
            <a:r>
              <a:rPr lang="en-GB" sz="3200" dirty="0" err="1"/>
              <a:t>Hostid</a:t>
            </a:r>
            <a:endParaRPr lang="en-GB" sz="3200" dirty="0"/>
          </a:p>
        </p:txBody>
      </p:sp>
    </p:spTree>
    <p:extLst>
      <p:ext uri="{BB962C8B-B14F-4D97-AF65-F5344CB8AC3E}">
        <p14:creationId xmlns:p14="http://schemas.microsoft.com/office/powerpoint/2010/main" val="205634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a:t>
            </a:r>
            <a:r>
              <a:rPr lang="en-US" altLang="zh-TW" dirty="0">
                <a:solidFill>
                  <a:srgbClr val="7030A0"/>
                </a:solidFill>
                <a:latin typeface="Times" panose="02020603050405020304" pitchFamily="18" charset="0"/>
                <a:ea typeface="新細明體" pitchFamily="18" charset="-120"/>
              </a:rPr>
              <a:t>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7377" y="920975"/>
            <a:ext cx="3628429" cy="646331"/>
          </a:xfrm>
          <a:prstGeom prst="rect">
            <a:avLst/>
          </a:prstGeom>
        </p:spPr>
        <p:txBody>
          <a:bodyPr wrap="none">
            <a:spAutoFit/>
          </a:bodyPr>
          <a:lstStyle/>
          <a:p>
            <a:r>
              <a:rPr lang="en-GB" sz="3600" dirty="0">
                <a:solidFill>
                  <a:srgbClr val="00B050"/>
                </a:solidFill>
              </a:rPr>
              <a:t>Classes and Blocks</a:t>
            </a:r>
          </a:p>
        </p:txBody>
      </p:sp>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365" y="1717757"/>
            <a:ext cx="8647112"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1"/>
          <p:cNvSpPr>
            <a:spLocks noChangeArrowheads="1"/>
          </p:cNvSpPr>
          <p:nvPr/>
        </p:nvSpPr>
        <p:spPr bwMode="auto">
          <a:xfrm>
            <a:off x="8822477" y="1799165"/>
            <a:ext cx="3369523" cy="1015663"/>
          </a:xfrm>
          <a:prstGeom prst="rect">
            <a:avLst/>
          </a:prstGeom>
          <a:solidFill>
            <a:srgbClr val="3333CC"/>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2000" i="1" dirty="0">
                <a:solidFill>
                  <a:schemeClr val="bg1"/>
                </a:solidFill>
                <a:latin typeface="Arial" panose="020B0604020202020204" pitchFamily="34" charset="0"/>
                <a:ea typeface="新細明體" pitchFamily="18" charset="-120"/>
              </a:rPr>
              <a:t>Millions of class A addresses </a:t>
            </a:r>
            <a:br>
              <a:rPr lang="en-US" altLang="zh-TW" sz="2000" i="1" dirty="0">
                <a:solidFill>
                  <a:schemeClr val="bg1"/>
                </a:solidFill>
                <a:latin typeface="Arial" panose="020B0604020202020204" pitchFamily="34" charset="0"/>
                <a:ea typeface="新細明體" pitchFamily="18" charset="-120"/>
              </a:rPr>
            </a:br>
            <a:r>
              <a:rPr lang="en-US" altLang="zh-TW" sz="2000" i="1" dirty="0">
                <a:solidFill>
                  <a:schemeClr val="bg1"/>
                </a:solidFill>
                <a:latin typeface="Arial" panose="020B0604020202020204" pitchFamily="34" charset="0"/>
                <a:ea typeface="新細明體" pitchFamily="18" charset="-120"/>
              </a:rPr>
              <a:t>are wasted.</a:t>
            </a:r>
          </a:p>
        </p:txBody>
      </p:sp>
      <p:pic>
        <p:nvPicPr>
          <p:cNvPr id="1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627" y="3346262"/>
            <a:ext cx="8510588"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1"/>
          <p:cNvSpPr>
            <a:spLocks noChangeArrowheads="1"/>
          </p:cNvSpPr>
          <p:nvPr/>
        </p:nvSpPr>
        <p:spPr bwMode="auto">
          <a:xfrm>
            <a:off x="9060763" y="3265568"/>
            <a:ext cx="2807387" cy="1015663"/>
          </a:xfrm>
          <a:prstGeom prst="rect">
            <a:avLst/>
          </a:prstGeom>
          <a:solidFill>
            <a:srgbClr val="3333CC"/>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2000" i="1" dirty="0">
                <a:solidFill>
                  <a:schemeClr val="bg1"/>
                </a:solidFill>
                <a:latin typeface="Arial" panose="020B0604020202020204" pitchFamily="34" charset="0"/>
                <a:ea typeface="新細明體" pitchFamily="18" charset="-120"/>
              </a:rPr>
              <a:t>Many class B addresses are wasted.</a:t>
            </a:r>
          </a:p>
        </p:txBody>
      </p:sp>
      <p:pic>
        <p:nvPicPr>
          <p:cNvPr id="1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5523" y="5053094"/>
            <a:ext cx="8418513"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1"/>
          <p:cNvSpPr>
            <a:spLocks noChangeArrowheads="1"/>
          </p:cNvSpPr>
          <p:nvPr/>
        </p:nvSpPr>
        <p:spPr bwMode="auto">
          <a:xfrm>
            <a:off x="9704817" y="4951869"/>
            <a:ext cx="2487183" cy="1323439"/>
          </a:xfrm>
          <a:prstGeom prst="rect">
            <a:avLst/>
          </a:prstGeom>
          <a:solidFill>
            <a:srgbClr val="3333CC"/>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2000" i="1" dirty="0">
                <a:solidFill>
                  <a:schemeClr val="bg1"/>
                </a:solidFill>
                <a:latin typeface="Arial" panose="020B0604020202020204" pitchFamily="34" charset="0"/>
                <a:ea typeface="新細明體" pitchFamily="18" charset="-120"/>
              </a:rPr>
              <a:t>Not so many organizations are so small to have a class C block.</a:t>
            </a:r>
          </a:p>
        </p:txBody>
      </p:sp>
    </p:spTree>
    <p:extLst>
      <p:ext uri="{BB962C8B-B14F-4D97-AF65-F5344CB8AC3E}">
        <p14:creationId xmlns:p14="http://schemas.microsoft.com/office/powerpoint/2010/main" val="54102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checkerboard(across)">
                                      <p:cBhvr>
                                        <p:cTn id="11" dur="500"/>
                                        <p:tgtEl>
                                          <p:spTgt spid="15"/>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a:t>
            </a:r>
            <a:r>
              <a:rPr lang="en-US" altLang="zh-TW" dirty="0">
                <a:solidFill>
                  <a:srgbClr val="7030A0"/>
                </a:solidFill>
                <a:latin typeface="Times" panose="02020603050405020304" pitchFamily="18" charset="0"/>
                <a:ea typeface="新細明體" pitchFamily="18" charset="-120"/>
              </a:rPr>
              <a:t>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7377" y="920975"/>
            <a:ext cx="3628429" cy="646331"/>
          </a:xfrm>
          <a:prstGeom prst="rect">
            <a:avLst/>
          </a:prstGeom>
        </p:spPr>
        <p:txBody>
          <a:bodyPr wrap="none">
            <a:spAutoFit/>
          </a:bodyPr>
          <a:lstStyle/>
          <a:p>
            <a:r>
              <a:rPr lang="en-GB" sz="3600" dirty="0">
                <a:solidFill>
                  <a:srgbClr val="00B050"/>
                </a:solidFill>
              </a:rPr>
              <a:t>Classes and Blocks</a:t>
            </a:r>
          </a:p>
        </p:txBody>
      </p:sp>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52" y="1687979"/>
            <a:ext cx="5649913"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1"/>
          <p:cNvSpPr>
            <a:spLocks noChangeArrowheads="1"/>
          </p:cNvSpPr>
          <p:nvPr/>
        </p:nvSpPr>
        <p:spPr bwMode="auto">
          <a:xfrm>
            <a:off x="7392692" y="1567306"/>
            <a:ext cx="4019723" cy="1200329"/>
          </a:xfrm>
          <a:prstGeom prst="rect">
            <a:avLst/>
          </a:prstGeom>
          <a:solidFill>
            <a:srgbClr val="3333CC"/>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2400" i="1">
                <a:solidFill>
                  <a:schemeClr val="bg1"/>
                </a:solidFill>
                <a:latin typeface="Arial" panose="020B0604020202020204" pitchFamily="34" charset="0"/>
                <a:ea typeface="新細明體" pitchFamily="18" charset="-120"/>
              </a:rPr>
              <a:t>Class D addresses are made of one block, used for multicasting.</a:t>
            </a:r>
          </a:p>
        </p:txBody>
      </p:sp>
      <p:pic>
        <p:nvPicPr>
          <p:cNvPr id="1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616" y="3160164"/>
            <a:ext cx="5942012"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1"/>
          <p:cNvSpPr>
            <a:spLocks noChangeArrowheads="1"/>
          </p:cNvSpPr>
          <p:nvPr/>
        </p:nvSpPr>
        <p:spPr bwMode="auto">
          <a:xfrm>
            <a:off x="7392692" y="3127476"/>
            <a:ext cx="3846808" cy="923330"/>
          </a:xfrm>
          <a:prstGeom prst="rect">
            <a:avLst/>
          </a:prstGeom>
          <a:solidFill>
            <a:srgbClr val="3333CC"/>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i="1" dirty="0">
                <a:solidFill>
                  <a:schemeClr val="bg1"/>
                </a:solidFill>
                <a:latin typeface="Arial" panose="020B0604020202020204" pitchFamily="34" charset="0"/>
                <a:ea typeface="新細明體" pitchFamily="18" charset="-120"/>
              </a:rPr>
              <a:t>The only block of class E addresses was reserved for future purposes.</a:t>
            </a:r>
          </a:p>
        </p:txBody>
      </p:sp>
      <p:sp>
        <p:nvSpPr>
          <p:cNvPr id="16" name="Rectangle 11"/>
          <p:cNvSpPr>
            <a:spLocks noChangeArrowheads="1"/>
          </p:cNvSpPr>
          <p:nvPr/>
        </p:nvSpPr>
        <p:spPr bwMode="auto">
          <a:xfrm>
            <a:off x="2274278" y="4586169"/>
            <a:ext cx="8077200" cy="1200329"/>
          </a:xfrm>
          <a:prstGeom prst="rect">
            <a:avLst/>
          </a:prstGeom>
          <a:solidFill>
            <a:srgbClr val="3333CC"/>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2400" i="1" dirty="0">
                <a:solidFill>
                  <a:schemeClr val="bg1"/>
                </a:solidFill>
                <a:latin typeface="Arial" panose="020B0604020202020204" pitchFamily="34" charset="0"/>
                <a:ea typeface="新細明體" pitchFamily="18" charset="-120"/>
              </a:rPr>
              <a:t>The range of addresses allocated to an organization in </a:t>
            </a:r>
            <a:r>
              <a:rPr lang="en-US" altLang="zh-TW" sz="2400" i="1" dirty="0" err="1">
                <a:solidFill>
                  <a:schemeClr val="bg1"/>
                </a:solidFill>
                <a:latin typeface="Arial" panose="020B0604020202020204" pitchFamily="34" charset="0"/>
                <a:ea typeface="新細明體" pitchFamily="18" charset="-120"/>
              </a:rPr>
              <a:t>classful</a:t>
            </a:r>
            <a:r>
              <a:rPr lang="en-US" altLang="zh-TW" sz="2400" i="1" dirty="0">
                <a:solidFill>
                  <a:schemeClr val="bg1"/>
                </a:solidFill>
                <a:latin typeface="Arial" panose="020B0604020202020204" pitchFamily="34" charset="0"/>
                <a:ea typeface="新細明體" pitchFamily="18" charset="-120"/>
              </a:rPr>
              <a:t> addressing  was a block of addresses in </a:t>
            </a:r>
          </a:p>
          <a:p>
            <a:pPr algn="ctr"/>
            <a:r>
              <a:rPr lang="en-US" altLang="zh-TW" sz="2400" i="1" dirty="0">
                <a:solidFill>
                  <a:schemeClr val="bg1"/>
                </a:solidFill>
                <a:latin typeface="Arial" panose="020B0604020202020204" pitchFamily="34" charset="0"/>
                <a:ea typeface="新細明體" pitchFamily="18" charset="-120"/>
              </a:rPr>
              <a:t>Class A, B, or C.</a:t>
            </a:r>
          </a:p>
        </p:txBody>
      </p:sp>
    </p:spTree>
    <p:extLst>
      <p:ext uri="{BB962C8B-B14F-4D97-AF65-F5344CB8AC3E}">
        <p14:creationId xmlns:p14="http://schemas.microsoft.com/office/powerpoint/2010/main" val="374826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checkerboard(across)">
                                      <p:cBhvr>
                                        <p:cTn id="11" dur="500"/>
                                        <p:tgtEl>
                                          <p:spTgt spid="15"/>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heckerboard(across)">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69" y="79975"/>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a:t>
            </a:r>
            <a:r>
              <a:rPr lang="en-US" altLang="zh-TW" dirty="0">
                <a:solidFill>
                  <a:srgbClr val="7030A0"/>
                </a:solidFill>
                <a:latin typeface="Times" panose="02020603050405020304" pitchFamily="18" charset="0"/>
                <a:ea typeface="新細明體" pitchFamily="18" charset="-120"/>
              </a:rPr>
              <a:t>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7360" y="844250"/>
            <a:ext cx="3871381" cy="584775"/>
          </a:xfrm>
          <a:prstGeom prst="rect">
            <a:avLst/>
          </a:prstGeom>
        </p:spPr>
        <p:txBody>
          <a:bodyPr wrap="none">
            <a:spAutoFit/>
          </a:bodyPr>
          <a:lstStyle/>
          <a:p>
            <a:r>
              <a:rPr lang="en-GB" sz="3200" b="1" dirty="0"/>
              <a:t>Two-Level Addressing</a:t>
            </a:r>
          </a:p>
        </p:txBody>
      </p:sp>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691" y="1882831"/>
            <a:ext cx="8510587"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4503" y="3325868"/>
            <a:ext cx="36099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9103" y="3325868"/>
            <a:ext cx="371157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8928" y="4060881"/>
            <a:ext cx="26035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3078" y="4732393"/>
            <a:ext cx="74676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3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2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72468" y="76534"/>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New Roman" panose="02020603050405020304" pitchFamily="18" charset="0"/>
                <a:ea typeface="新細明體" pitchFamily="18" charset="-120"/>
                <a:cs typeface="Times New Roman" panose="02020603050405020304" pitchFamily="18" charset="0"/>
              </a:rPr>
              <a:t>Classful</a:t>
            </a:r>
            <a:r>
              <a:rPr lang="en-US" altLang="zh-TW" dirty="0">
                <a:solidFill>
                  <a:srgbClr val="7030A0"/>
                </a:solidFill>
                <a:latin typeface="Times New Roman" panose="02020603050405020304" pitchFamily="18" charset="0"/>
                <a:ea typeface="新細明體" pitchFamily="18" charset="-120"/>
                <a:cs typeface="Times New Roman" panose="02020603050405020304" pitchFamily="18" charset="0"/>
              </a:rPr>
              <a:t>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2"/>
          <p:cNvSpPr txBox="1">
            <a:spLocks noChangeArrowheads="1"/>
          </p:cNvSpPr>
          <p:nvPr/>
        </p:nvSpPr>
        <p:spPr bwMode="auto">
          <a:xfrm>
            <a:off x="175364" y="920975"/>
            <a:ext cx="1169633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457200" algn="l"/>
              </a:tabLst>
              <a:defRPr b="1">
                <a:solidFill>
                  <a:schemeClr val="tx1"/>
                </a:solidFill>
                <a:latin typeface="Tahoma" panose="020B0604030504040204" pitchFamily="34" charset="0"/>
              </a:defRPr>
            </a:lvl1pPr>
            <a:lvl2pPr marL="742950" indent="-285750">
              <a:tabLst>
                <a:tab pos="457200" algn="l"/>
              </a:tabLst>
              <a:defRPr b="1">
                <a:solidFill>
                  <a:schemeClr val="tx1"/>
                </a:solidFill>
                <a:latin typeface="Tahoma" panose="020B0604030504040204" pitchFamily="34" charset="0"/>
              </a:defRPr>
            </a:lvl2pPr>
            <a:lvl3pPr marL="1143000" indent="-228600">
              <a:tabLst>
                <a:tab pos="457200" algn="l"/>
              </a:tabLst>
              <a:defRPr b="1">
                <a:solidFill>
                  <a:schemeClr val="tx1"/>
                </a:solidFill>
                <a:latin typeface="Tahoma" panose="020B0604030504040204" pitchFamily="34" charset="0"/>
              </a:defRPr>
            </a:lvl3pPr>
            <a:lvl4pPr marL="1600200" indent="-228600">
              <a:tabLst>
                <a:tab pos="457200" algn="l"/>
              </a:tabLst>
              <a:defRPr b="1">
                <a:solidFill>
                  <a:schemeClr val="tx1"/>
                </a:solidFill>
                <a:latin typeface="Tahoma" panose="020B0604030504040204" pitchFamily="34" charset="0"/>
              </a:defRPr>
            </a:lvl4pPr>
            <a:lvl5pPr marL="2057400" indent="-228600">
              <a:tabLst>
                <a:tab pos="4572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pitchFamily="18" charset="-120"/>
                <a:cs typeface="Times New Roman" panose="02020603050405020304" pitchFamily="18" charset="0"/>
              </a:rPr>
              <a:t>An address in a block is given as 73.22.17.25. Find the number of addresses in the block, the first address, and the last address.</a:t>
            </a:r>
          </a:p>
          <a:p>
            <a:pPr algn="just"/>
            <a:endParaRPr lang="en-US" altLang="zh-TW" sz="2000" dirty="0">
              <a:latin typeface="Times New Roman" panose="02020603050405020304" pitchFamily="18" charset="0"/>
              <a:ea typeface="新細明體" pitchFamily="18" charset="-120"/>
              <a:cs typeface="Times New Roman" panose="02020603050405020304" pitchFamily="18" charset="0"/>
            </a:endParaRPr>
          </a:p>
          <a:p>
            <a:pPr algn="just"/>
            <a:r>
              <a:rPr lang="en-US" altLang="zh-TW" sz="2000" i="1" dirty="0">
                <a:solidFill>
                  <a:schemeClr val="hlink"/>
                </a:solidFill>
                <a:latin typeface="Times New Roman" panose="02020603050405020304" pitchFamily="18" charset="0"/>
                <a:ea typeface="新細明體" pitchFamily="18" charset="-120"/>
                <a:cs typeface="Times New Roman" panose="02020603050405020304" pitchFamily="18" charset="0"/>
              </a:rPr>
              <a:t>Solution</a:t>
            </a:r>
          </a:p>
          <a:p>
            <a:pPr algn="just"/>
            <a:r>
              <a:rPr lang="en-US" altLang="zh-TW" sz="2000" dirty="0">
                <a:latin typeface="Times New Roman" panose="02020603050405020304" pitchFamily="18" charset="0"/>
                <a:ea typeface="新細明體" pitchFamily="18" charset="-120"/>
                <a:cs typeface="Times New Roman" panose="02020603050405020304" pitchFamily="18" charset="0"/>
              </a:rPr>
              <a:t>Figure  shows a possible configuration of the network that uses this block. </a:t>
            </a:r>
          </a:p>
          <a:p>
            <a:pPr algn="just"/>
            <a:r>
              <a:rPr lang="en-US" altLang="zh-TW" sz="2000" dirty="0">
                <a:solidFill>
                  <a:schemeClr val="hlink"/>
                </a:solidFill>
                <a:latin typeface="Times New Roman" panose="02020603050405020304" pitchFamily="18" charset="0"/>
                <a:ea typeface="新細明體" pitchFamily="18" charset="-120"/>
                <a:cs typeface="Times New Roman" panose="02020603050405020304" pitchFamily="18" charset="0"/>
              </a:rPr>
              <a:t>1.</a:t>
            </a:r>
            <a:r>
              <a:rPr lang="en-US" altLang="zh-TW" sz="2000" dirty="0">
                <a:latin typeface="Times New Roman" panose="02020603050405020304" pitchFamily="18" charset="0"/>
                <a:ea typeface="新細明體" pitchFamily="18" charset="-120"/>
                <a:cs typeface="Times New Roman" panose="02020603050405020304" pitchFamily="18" charset="0"/>
              </a:rPr>
              <a:t> The number of addresses in this block is N = 2</a:t>
            </a:r>
            <a:r>
              <a:rPr lang="en-US" altLang="zh-TW" sz="2000" baseline="30000" dirty="0">
                <a:latin typeface="Times New Roman" panose="02020603050405020304" pitchFamily="18" charset="0"/>
                <a:ea typeface="新細明體" pitchFamily="18" charset="-120"/>
                <a:cs typeface="Times New Roman" panose="02020603050405020304" pitchFamily="18" charset="0"/>
              </a:rPr>
              <a:t>32−n</a:t>
            </a:r>
            <a:r>
              <a:rPr lang="en-US" altLang="zh-TW" sz="2000" dirty="0">
                <a:latin typeface="Times New Roman" panose="02020603050405020304" pitchFamily="18" charset="0"/>
                <a:ea typeface="新細明體" pitchFamily="18" charset="-120"/>
                <a:cs typeface="Times New Roman" panose="02020603050405020304" pitchFamily="18" charset="0"/>
              </a:rPr>
              <a:t> =      	16,777,216.</a:t>
            </a:r>
          </a:p>
          <a:p>
            <a:pPr algn="just"/>
            <a:r>
              <a:rPr lang="en-US" altLang="zh-TW" sz="2000" dirty="0">
                <a:solidFill>
                  <a:schemeClr val="hlink"/>
                </a:solidFill>
                <a:latin typeface="Times New Roman" panose="02020603050405020304" pitchFamily="18" charset="0"/>
                <a:ea typeface="新細明體" pitchFamily="18" charset="-120"/>
                <a:cs typeface="Times New Roman" panose="02020603050405020304" pitchFamily="18" charset="0"/>
              </a:rPr>
              <a:t>2.</a:t>
            </a:r>
            <a:r>
              <a:rPr lang="en-US" altLang="zh-TW" sz="2000" dirty="0">
                <a:latin typeface="Times New Roman" panose="02020603050405020304" pitchFamily="18" charset="0"/>
                <a:ea typeface="新細明體" pitchFamily="18" charset="-120"/>
                <a:cs typeface="Times New Roman" panose="02020603050405020304" pitchFamily="18" charset="0"/>
              </a:rPr>
              <a:t>  To find the first address, we keep the leftmost 8 bits and set the rightmost 24 bits all to 0s. The first address is 73.0.0.0/8, in which 8 is the value of </a:t>
            </a:r>
            <a:r>
              <a:rPr lang="en-US" altLang="zh-TW" sz="2000" i="1" dirty="0">
                <a:latin typeface="Times New Roman" panose="02020603050405020304" pitchFamily="18" charset="0"/>
                <a:ea typeface="新細明體" pitchFamily="18" charset="-120"/>
                <a:cs typeface="Times New Roman" panose="02020603050405020304" pitchFamily="18" charset="0"/>
              </a:rPr>
              <a:t>n</a:t>
            </a:r>
            <a:r>
              <a:rPr lang="en-US" altLang="zh-TW" sz="2000" dirty="0">
                <a:latin typeface="Times New Roman" panose="02020603050405020304" pitchFamily="18" charset="0"/>
                <a:ea typeface="新細明體" pitchFamily="18" charset="-120"/>
                <a:cs typeface="Times New Roman" panose="02020603050405020304" pitchFamily="18" charset="0"/>
              </a:rPr>
              <a:t>.</a:t>
            </a:r>
          </a:p>
          <a:p>
            <a:pPr algn="just"/>
            <a:r>
              <a:rPr lang="en-US" altLang="zh-TW" sz="2000" dirty="0">
                <a:solidFill>
                  <a:schemeClr val="hlink"/>
                </a:solidFill>
                <a:latin typeface="Times New Roman" panose="02020603050405020304" pitchFamily="18" charset="0"/>
                <a:ea typeface="新細明體" pitchFamily="18" charset="-120"/>
                <a:cs typeface="Times New Roman" panose="02020603050405020304" pitchFamily="18" charset="0"/>
              </a:rPr>
              <a:t>3.</a:t>
            </a:r>
            <a:r>
              <a:rPr lang="en-US" altLang="zh-TW" sz="2000" dirty="0">
                <a:latin typeface="Times New Roman" panose="02020603050405020304" pitchFamily="18" charset="0"/>
                <a:ea typeface="新細明體" pitchFamily="18" charset="-120"/>
                <a:cs typeface="Times New Roman" panose="02020603050405020304" pitchFamily="18" charset="0"/>
              </a:rPr>
              <a:t> To find the last address, we keep the leftmost 8 bits and 	set the rightmost 24 bits all to 1s. The last address is 73.255.255.255.</a:t>
            </a:r>
          </a:p>
        </p:txBody>
      </p:sp>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7297" y="4296734"/>
            <a:ext cx="6757288" cy="239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89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2485" y="1425844"/>
            <a:ext cx="9822898" cy="352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제목 2">
            <a:extLst>
              <a:ext uri="{FF2B5EF4-FFF2-40B4-BE49-F238E27FC236}">
                <a16:creationId xmlns:a16="http://schemas.microsoft.com/office/drawing/2014/main" id="{49D22F77-1738-468D-B68F-1FAF4A79BE5B}"/>
              </a:ext>
            </a:extLst>
          </p:cNvPr>
          <p:cNvSpPr txBox="1">
            <a:spLocks/>
          </p:cNvSpPr>
          <p:nvPr/>
        </p:nvSpPr>
        <p:spPr>
          <a:xfrm>
            <a:off x="-72468" y="76534"/>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a:t>
            </a:r>
            <a:r>
              <a:rPr lang="en-US" altLang="zh-TW" dirty="0">
                <a:solidFill>
                  <a:srgbClr val="7030A0"/>
                </a:solidFill>
                <a:latin typeface="Times" panose="02020603050405020304" pitchFamily="18" charset="0"/>
                <a:ea typeface="新細明體" pitchFamily="18" charset="-120"/>
              </a:rPr>
              <a:t> Addressing (</a:t>
            </a:r>
            <a:r>
              <a:rPr lang="en-US" altLang="en-US" i="1" dirty="0">
                <a:latin typeface="Times New Roman" panose="02020603050405020304" pitchFamily="18" charset="0"/>
              </a:rPr>
              <a:t>Sample Internet</a:t>
            </a:r>
            <a:r>
              <a:rPr lang="en-US" altLang="zh-TW" dirty="0">
                <a:solidFill>
                  <a:srgbClr val="7030A0"/>
                </a:solidFill>
                <a:latin typeface="Times" panose="02020603050405020304" pitchFamily="18" charset="0"/>
                <a:ea typeface="新細明體" pitchFamily="18" charset="-120"/>
              </a:rPr>
              <a:t>)</a:t>
            </a: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AB708B4B-175B-DBC2-E76B-9652EBA1A2D4}"/>
                  </a:ext>
                </a:extLst>
              </p14:cNvPr>
              <p14:cNvContentPartPr/>
              <p14:nvPr/>
            </p14:nvContentPartPr>
            <p14:xfrm>
              <a:off x="6851520" y="4788000"/>
              <a:ext cx="360" cy="360"/>
            </p14:xfrm>
          </p:contentPart>
        </mc:Choice>
        <mc:Fallback xmlns="">
          <p:pic>
            <p:nvPicPr>
              <p:cNvPr id="2" name="Ink 1">
                <a:extLst>
                  <a:ext uri="{FF2B5EF4-FFF2-40B4-BE49-F238E27FC236}">
                    <a16:creationId xmlns:a16="http://schemas.microsoft.com/office/drawing/2014/main" id="{AB708B4B-175B-DBC2-E76B-9652EBA1A2D4}"/>
                  </a:ext>
                </a:extLst>
              </p:cNvPr>
              <p:cNvPicPr/>
              <p:nvPr/>
            </p:nvPicPr>
            <p:blipFill>
              <a:blip r:embed="rId8"/>
              <a:stretch>
                <a:fillRect/>
              </a:stretch>
            </p:blipFill>
            <p:spPr>
              <a:xfrm>
                <a:off x="6842160" y="4778640"/>
                <a:ext cx="19080" cy="19080"/>
              </a:xfrm>
              <a:prstGeom prst="rect">
                <a:avLst/>
              </a:prstGeom>
            </p:spPr>
          </p:pic>
        </mc:Fallback>
      </mc:AlternateContent>
    </p:spTree>
    <p:extLst>
      <p:ext uri="{BB962C8B-B14F-4D97-AF65-F5344CB8AC3E}">
        <p14:creationId xmlns:p14="http://schemas.microsoft.com/office/powerpoint/2010/main" val="149549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altLang="ko-KR" dirty="0">
                <a:solidFill>
                  <a:srgbClr val="002060"/>
                </a:solidFill>
                <a:latin typeface="Lucida Sans" pitchFamily="34" charset="0"/>
                <a:cs typeface="Times New Roman" pitchFamily="18" charset="0"/>
              </a:rPr>
              <a:t>Network Address</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02377" y="725119"/>
            <a:ext cx="7626447" cy="523220"/>
          </a:xfrm>
          <a:prstGeom prst="rect">
            <a:avLst/>
          </a:prstGeom>
        </p:spPr>
        <p:txBody>
          <a:bodyPr wrap="none">
            <a:spAutoFit/>
          </a:bodyPr>
          <a:lstStyle/>
          <a:p>
            <a:r>
              <a:rPr lang="en-GB" sz="2800" dirty="0"/>
              <a:t>The network address is the identiﬁer of a network. </a:t>
            </a:r>
          </a:p>
        </p:txBody>
      </p:sp>
      <p:pic>
        <p:nvPicPr>
          <p:cNvPr id="3" name="Picture 2"/>
          <p:cNvPicPr>
            <a:picLocks noChangeAspect="1"/>
          </p:cNvPicPr>
          <p:nvPr/>
        </p:nvPicPr>
        <p:blipFill>
          <a:blip r:embed="rId6"/>
          <a:stretch>
            <a:fillRect/>
          </a:stretch>
        </p:blipFill>
        <p:spPr>
          <a:xfrm>
            <a:off x="3505059" y="1248800"/>
            <a:ext cx="5581732" cy="2765262"/>
          </a:xfrm>
          <a:prstGeom prst="rect">
            <a:avLst/>
          </a:prstGeom>
        </p:spPr>
      </p:pic>
      <p:pic>
        <p:nvPicPr>
          <p:cNvPr id="4" name="Picture 3"/>
          <p:cNvPicPr>
            <a:picLocks noChangeAspect="1"/>
          </p:cNvPicPr>
          <p:nvPr/>
        </p:nvPicPr>
        <p:blipFill>
          <a:blip r:embed="rId7"/>
          <a:stretch>
            <a:fillRect/>
          </a:stretch>
        </p:blipFill>
        <p:spPr>
          <a:xfrm>
            <a:off x="3079528" y="4174083"/>
            <a:ext cx="6601746" cy="2495898"/>
          </a:xfrm>
          <a:prstGeom prst="rect">
            <a:avLst/>
          </a:prstGeom>
        </p:spPr>
      </p:pic>
    </p:spTree>
    <p:extLst>
      <p:ext uri="{BB962C8B-B14F-4D97-AF65-F5344CB8AC3E}">
        <p14:creationId xmlns:p14="http://schemas.microsoft.com/office/powerpoint/2010/main" val="4184617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solidFill>
                  <a:srgbClr val="002060"/>
                </a:solidFill>
                <a:latin typeface="Lucida Sans" pitchFamily="34" charset="0"/>
                <a:ea typeface="Microsoft Sans Serif" panose="020B0604020202020204" pitchFamily="34" charset="0"/>
                <a:cs typeface="Times New Roman" pitchFamily="18" charset="0"/>
              </a:rPr>
              <a:t>Campus Network IP Address</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stretch>
            <a:fillRect/>
          </a:stretch>
        </p:blipFill>
        <p:spPr>
          <a:xfrm>
            <a:off x="5971307" y="764275"/>
            <a:ext cx="6220693" cy="5382376"/>
          </a:xfrm>
          <a:prstGeom prst="rect">
            <a:avLst/>
          </a:prstGeom>
        </p:spPr>
      </p:pic>
      <p:pic>
        <p:nvPicPr>
          <p:cNvPr id="1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375" y="1141265"/>
            <a:ext cx="5761990" cy="430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682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en-US" i="1" dirty="0">
                <a:latin typeface="Times New Roman" panose="02020603050405020304" pitchFamily="18" charset="0"/>
              </a:rPr>
              <a:t>Network Mask (Default Mask)</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0" name="Rectangle 1"/>
          <p:cNvSpPr>
            <a:spLocks noChangeArrowheads="1"/>
          </p:cNvSpPr>
          <p:nvPr/>
        </p:nvSpPr>
        <p:spPr bwMode="auto">
          <a:xfrm>
            <a:off x="259740" y="920974"/>
            <a:ext cx="1162746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marL="285750" indent="-285750" algn="just">
              <a:buFont typeface="Wingdings" panose="05000000000000000000" pitchFamily="2" charset="2"/>
              <a:buChar char="Ø"/>
            </a:pPr>
            <a:r>
              <a:rPr lang="en-US" altLang="en-US" dirty="0"/>
              <a:t>It is called a subnet mask because it is used to identify network address of an IP address by </a:t>
            </a:r>
            <a:r>
              <a:rPr lang="en-US" altLang="en-US" dirty="0" err="1"/>
              <a:t>perfoming</a:t>
            </a:r>
            <a:r>
              <a:rPr lang="en-US" altLang="en-US" dirty="0"/>
              <a:t> a bitwise AND operation on the </a:t>
            </a:r>
            <a:r>
              <a:rPr lang="en-US" altLang="en-US" dirty="0" err="1"/>
              <a:t>netmask</a:t>
            </a:r>
            <a:r>
              <a:rPr lang="en-US" altLang="en-US" dirty="0"/>
              <a:t>.</a:t>
            </a:r>
          </a:p>
          <a:p>
            <a:pPr marL="285750" indent="-285750" algn="just">
              <a:buFont typeface="Wingdings" panose="05000000000000000000" pitchFamily="2" charset="2"/>
              <a:buChar char="Ø"/>
            </a:pPr>
            <a:r>
              <a:rPr lang="en-US" altLang="en-US" dirty="0"/>
              <a:t> A Subnet mask is a 32-bit number that masks an IP address, and divides the IP address into network address and host address.</a:t>
            </a:r>
          </a:p>
        </p:txBody>
      </p:sp>
      <p:pic>
        <p:nvPicPr>
          <p:cNvPr id="1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7141" y="2462457"/>
            <a:ext cx="79248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7941" y="3507032"/>
            <a:ext cx="8126412"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0953" y="4961182"/>
            <a:ext cx="83820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77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a:t>
            </a:r>
            <a:r>
              <a:rPr lang="en-US" altLang="zh-TW" dirty="0">
                <a:solidFill>
                  <a:srgbClr val="7030A0"/>
                </a:solidFill>
                <a:latin typeface="Times" panose="02020603050405020304" pitchFamily="18" charset="0"/>
                <a:ea typeface="新細明體" pitchFamily="18" charset="-120"/>
              </a:rPr>
              <a:t>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0" name="Text Box 2"/>
          <p:cNvSpPr txBox="1">
            <a:spLocks noChangeArrowheads="1"/>
          </p:cNvSpPr>
          <p:nvPr/>
        </p:nvSpPr>
        <p:spPr bwMode="auto">
          <a:xfrm>
            <a:off x="76199" y="696913"/>
            <a:ext cx="1055663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anose="020B0604020202020204" pitchFamily="34" charset="-128"/>
                <a:ea typeface="新細明體" pitchFamily="18" charset="-120"/>
              </a:rPr>
              <a:t>A router receives a packet with the destination address 201.24.67.32. Show how the router finds the network address of the packet.</a:t>
            </a:r>
          </a:p>
          <a:p>
            <a:pPr algn="just"/>
            <a:endParaRPr lang="en-US" altLang="zh-TW" sz="2400" dirty="0">
              <a:latin typeface="Arial Unicode MS" panose="020B0604020202020204" pitchFamily="34" charset="-128"/>
              <a:ea typeface="新細明體" pitchFamily="18" charset="-120"/>
            </a:endParaRPr>
          </a:p>
          <a:p>
            <a:pPr algn="just"/>
            <a:r>
              <a:rPr lang="en-US" altLang="zh-TW" sz="2400" i="1" dirty="0">
                <a:solidFill>
                  <a:schemeClr val="hlink"/>
                </a:solidFill>
                <a:latin typeface="Arial Unicode MS" panose="020B0604020202020204" pitchFamily="34" charset="-128"/>
                <a:ea typeface="新細明體" pitchFamily="18" charset="-120"/>
              </a:rPr>
              <a:t>Solution</a:t>
            </a:r>
          </a:p>
          <a:p>
            <a:pPr algn="just"/>
            <a:r>
              <a:rPr lang="en-US" altLang="zh-TW" sz="2400" dirty="0">
                <a:latin typeface="Arial Unicode MS" panose="020B0604020202020204" pitchFamily="34" charset="-128"/>
                <a:ea typeface="新細明體" pitchFamily="18" charset="-120"/>
              </a:rPr>
              <a:t>Since the class of the address is C, we assume that the router applies the default mask for class C, 255.255.255.0 to find the network address.</a:t>
            </a:r>
          </a:p>
        </p:txBody>
      </p:sp>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6" y="3733800"/>
            <a:ext cx="6056966"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5E0D1EF-990B-35EC-AA70-F486FD782935}"/>
              </a:ext>
            </a:extLst>
          </p:cNvPr>
          <p:cNvPicPr>
            <a:picLocks noChangeAspect="1"/>
          </p:cNvPicPr>
          <p:nvPr/>
        </p:nvPicPr>
        <p:blipFill>
          <a:blip r:embed="rId8"/>
          <a:stretch>
            <a:fillRect/>
          </a:stretch>
        </p:blipFill>
        <p:spPr>
          <a:xfrm>
            <a:off x="6212542" y="3290927"/>
            <a:ext cx="4541914" cy="2575783"/>
          </a:xfrm>
          <a:prstGeom prst="rect">
            <a:avLst/>
          </a:prstGeom>
        </p:spPr>
      </p:pic>
    </p:spTree>
    <p:extLst>
      <p:ext uri="{BB962C8B-B14F-4D97-AF65-F5344CB8AC3E}">
        <p14:creationId xmlns:p14="http://schemas.microsoft.com/office/powerpoint/2010/main" val="549876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62" y="-43728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New Roman" panose="02020603050405020304" pitchFamily="18" charset="0"/>
                <a:ea typeface="新細明體" pitchFamily="18" charset="-120"/>
                <a:cs typeface="Times New Roman" panose="02020603050405020304" pitchFamily="18" charset="0"/>
              </a:rPr>
              <a:t>Classful</a:t>
            </a:r>
            <a:r>
              <a:rPr lang="en-US" altLang="zh-TW" dirty="0">
                <a:solidFill>
                  <a:srgbClr val="7030A0"/>
                </a:solidFill>
                <a:latin typeface="Times New Roman" panose="02020603050405020304" pitchFamily="18" charset="0"/>
                <a:ea typeface="新細明體" pitchFamily="18" charset="-120"/>
                <a:cs typeface="Times New Roman" panose="02020603050405020304" pitchFamily="18" charset="0"/>
              </a:rPr>
              <a:t>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2" name="Rectangle 1"/>
          <p:cNvSpPr/>
          <p:nvPr/>
        </p:nvSpPr>
        <p:spPr>
          <a:xfrm>
            <a:off x="475918" y="839469"/>
            <a:ext cx="6530314" cy="584775"/>
          </a:xfrm>
          <a:prstGeom prst="rect">
            <a:avLst/>
          </a:prstGeom>
        </p:spPr>
        <p:txBody>
          <a:bodyPr wrap="none">
            <a:spAutoFit/>
          </a:bodyPr>
          <a:lstStyle/>
          <a:p>
            <a:r>
              <a:rPr lang="en-GB" sz="3200" b="1" dirty="0">
                <a:latin typeface="Times New Roman" panose="02020603050405020304" pitchFamily="18" charset="0"/>
                <a:cs typeface="Times New Roman" panose="02020603050405020304" pitchFamily="18" charset="0"/>
              </a:rPr>
              <a:t>Three-Level Addressing: </a:t>
            </a:r>
            <a:r>
              <a:rPr lang="en-GB" sz="3200" b="1" dirty="0" err="1">
                <a:latin typeface="Times New Roman" panose="02020603050405020304" pitchFamily="18" charset="0"/>
                <a:cs typeface="Times New Roman" panose="02020603050405020304" pitchFamily="18" charset="0"/>
              </a:rPr>
              <a:t>Subnetting</a:t>
            </a:r>
            <a:endParaRPr lang="en-GB" sz="3200" b="1" dirty="0">
              <a:latin typeface="Times New Roman" panose="02020603050405020304" pitchFamily="18" charset="0"/>
              <a:cs typeface="Times New Roman" panose="02020603050405020304" pitchFamily="18" charset="0"/>
            </a:endParaRPr>
          </a:p>
        </p:txBody>
      </p:sp>
      <p:sp>
        <p:nvSpPr>
          <p:cNvPr id="4" name="Rectangle 3"/>
          <p:cNvSpPr/>
          <p:nvPr/>
        </p:nvSpPr>
        <p:spPr>
          <a:xfrm>
            <a:off x="475918" y="1441843"/>
            <a:ext cx="10944563" cy="1015663"/>
          </a:xfrm>
          <a:prstGeom prst="rect">
            <a:avLst/>
          </a:prstGeom>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a:t>
            </a:r>
            <a:r>
              <a:rPr lang="en-GB" sz="2000" dirty="0">
                <a:latin typeface="Times New Roman" panose="02020603050405020304" pitchFamily="18" charset="0"/>
                <a:cs typeface="Times New Roman" panose="02020603050405020304" pitchFamily="18" charset="0"/>
              </a:rPr>
              <a:t>he idea of splitting a block to smaller blocks is referred to as </a:t>
            </a:r>
            <a:r>
              <a:rPr lang="en-GB" sz="2000" dirty="0" err="1">
                <a:latin typeface="Times New Roman" panose="02020603050405020304" pitchFamily="18" charset="0"/>
                <a:cs typeface="Times New Roman" panose="02020603050405020304" pitchFamily="18" charset="0"/>
              </a:rPr>
              <a:t>subnetting</a:t>
            </a:r>
            <a:r>
              <a:rPr lang="en-GB" sz="20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In </a:t>
            </a:r>
            <a:r>
              <a:rPr lang="en-GB" sz="2000" dirty="0" err="1">
                <a:latin typeface="Times New Roman" panose="02020603050405020304" pitchFamily="18" charset="0"/>
                <a:cs typeface="Times New Roman" panose="02020603050405020304" pitchFamily="18" charset="0"/>
              </a:rPr>
              <a:t>subnetting</a:t>
            </a:r>
            <a:r>
              <a:rPr lang="en-GB" sz="2000" dirty="0">
                <a:latin typeface="Times New Roman" panose="02020603050405020304" pitchFamily="18" charset="0"/>
                <a:cs typeface="Times New Roman" panose="02020603050405020304" pitchFamily="18" charset="0"/>
              </a:rPr>
              <a:t>, a network is divided into several smaller subnetworks (subnets) with each subnetwork having its own subnetwork address.</a:t>
            </a:r>
          </a:p>
        </p:txBody>
      </p:sp>
      <p:pic>
        <p:nvPicPr>
          <p:cNvPr id="1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890" y="2640641"/>
            <a:ext cx="6897485" cy="314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109862" y="5784779"/>
            <a:ext cx="5117170" cy="369332"/>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rPr>
              <a:t>A network using class B addresses before </a:t>
            </a:r>
            <a:r>
              <a:rPr lang="en-GB" dirty="0" err="1">
                <a:latin typeface="Times New Roman" panose="02020603050405020304" pitchFamily="18" charset="0"/>
                <a:cs typeface="Times New Roman" panose="02020603050405020304" pitchFamily="18" charset="0"/>
              </a:rPr>
              <a:t>subnetting</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83837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Classful Addressing (</a:t>
            </a:r>
            <a:r>
              <a:rPr lang="en-GB" sz="4400" b="1" dirty="0">
                <a:latin typeface="Times New Roman" panose="02020603050405020304" pitchFamily="18" charset="0"/>
                <a:cs typeface="Times New Roman" panose="02020603050405020304" pitchFamily="18" charset="0"/>
              </a:rPr>
              <a:t>Subnetting</a:t>
            </a:r>
            <a:r>
              <a:rPr lang="en-US" altLang="zh-TW" dirty="0">
                <a:solidFill>
                  <a:srgbClr val="7030A0"/>
                </a:solidFill>
                <a:latin typeface="Times" panose="02020603050405020304" pitchFamily="18" charset="0"/>
                <a:ea typeface="新細明體" pitchFamily="18" charset="-120"/>
              </a:rPr>
              <a:t>)</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5170" y="827655"/>
            <a:ext cx="8611891" cy="571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1353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Classfull</a:t>
            </a:r>
            <a:r>
              <a:rPr lang="en-US" altLang="zh-TW" dirty="0">
                <a:solidFill>
                  <a:srgbClr val="7030A0"/>
                </a:solidFill>
                <a:latin typeface="Times" panose="02020603050405020304" pitchFamily="18" charset="0"/>
                <a:ea typeface="新細明體" pitchFamily="18" charset="-120"/>
              </a:rPr>
              <a:t> Addressing (</a:t>
            </a:r>
            <a:r>
              <a:rPr lang="en-GB" sz="4400" b="1" dirty="0">
                <a:latin typeface="Times New Roman" panose="02020603050405020304" pitchFamily="18" charset="0"/>
                <a:cs typeface="Times New Roman" panose="02020603050405020304" pitchFamily="18" charset="0"/>
              </a:rPr>
              <a:t>Subnetting)</a:t>
            </a:r>
            <a:endParaRPr lang="en-US" altLang="zh-TW" dirty="0">
              <a:solidFill>
                <a:srgbClr val="7030A0"/>
              </a:solidFill>
              <a:latin typeface="Times" panose="02020603050405020304" pitchFamily="18" charset="0"/>
              <a:ea typeface="新細明體" pitchFamily="18" charset="-12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360" y="2354674"/>
            <a:ext cx="735012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57554" y="785014"/>
            <a:ext cx="11834446" cy="1569660"/>
          </a:xfrm>
          <a:prstGeom prst="rect">
            <a:avLst/>
          </a:prstGeom>
        </p:spPr>
        <p:txBody>
          <a:bodyPr wrap="square">
            <a:spAutoFit/>
          </a:bodyPr>
          <a:lstStyle/>
          <a:p>
            <a:pPr marL="285750" indent="-285750">
              <a:buFont typeface="Wingdings" panose="05000000000000000000" pitchFamily="2" charset="2"/>
              <a:buChar char="Ø"/>
            </a:pPr>
            <a:r>
              <a:rPr lang="en-GB" sz="2400" dirty="0">
                <a:latin typeface="Times" panose="02020603050405020304" pitchFamily="18" charset="0"/>
                <a:cs typeface="Times" panose="02020603050405020304" pitchFamily="18" charset="0"/>
              </a:rPr>
              <a:t>The network mask is used when a network is not </a:t>
            </a:r>
            <a:r>
              <a:rPr lang="en-GB" sz="2400" dirty="0" err="1">
                <a:latin typeface="Times" panose="02020603050405020304" pitchFamily="18" charset="0"/>
                <a:cs typeface="Times" panose="02020603050405020304" pitchFamily="18" charset="0"/>
              </a:rPr>
              <a:t>subnetted</a:t>
            </a:r>
            <a:r>
              <a:rPr lang="en-GB" sz="2400" dirty="0">
                <a:latin typeface="Times" panose="02020603050405020304" pitchFamily="18" charset="0"/>
                <a:cs typeface="Times" panose="02020603050405020304" pitchFamily="18" charset="0"/>
              </a:rPr>
              <a:t>. </a:t>
            </a:r>
          </a:p>
          <a:p>
            <a:pPr marL="285750" indent="-285750">
              <a:buFont typeface="Wingdings" panose="05000000000000000000" pitchFamily="2" charset="2"/>
              <a:buChar char="Ø"/>
            </a:pPr>
            <a:r>
              <a:rPr lang="en-GB" sz="2400" dirty="0">
                <a:latin typeface="Times" panose="02020603050405020304" pitchFamily="18" charset="0"/>
                <a:cs typeface="Times" panose="02020603050405020304" pitchFamily="18" charset="0"/>
              </a:rPr>
              <a:t>When we divide a network to several subnetworks, we need to create a subnetwork mask (or subnet mask) for each subnetwork. </a:t>
            </a:r>
          </a:p>
          <a:p>
            <a:pPr marL="285750" indent="-285750">
              <a:buFont typeface="Wingdings" panose="05000000000000000000" pitchFamily="2" charset="2"/>
              <a:buChar char="Ø"/>
            </a:pPr>
            <a:r>
              <a:rPr lang="en-GB" sz="2400" dirty="0">
                <a:latin typeface="Times" panose="02020603050405020304" pitchFamily="18" charset="0"/>
                <a:cs typeface="Times" panose="02020603050405020304" pitchFamily="18" charset="0"/>
              </a:rPr>
              <a:t>A subnetwork has </a:t>
            </a:r>
            <a:r>
              <a:rPr lang="en-GB" sz="2400" dirty="0" err="1">
                <a:solidFill>
                  <a:srgbClr val="FF0000"/>
                </a:solidFill>
                <a:latin typeface="Times" panose="02020603050405020304" pitchFamily="18" charset="0"/>
                <a:cs typeface="Times" panose="02020603050405020304" pitchFamily="18" charset="0"/>
              </a:rPr>
              <a:t>subnetid</a:t>
            </a:r>
            <a:r>
              <a:rPr lang="en-GB" sz="2400" dirty="0">
                <a:solidFill>
                  <a:srgbClr val="FF0000"/>
                </a:solidFill>
                <a:latin typeface="Times" panose="02020603050405020304" pitchFamily="18" charset="0"/>
                <a:cs typeface="Times" panose="02020603050405020304" pitchFamily="18" charset="0"/>
              </a:rPr>
              <a:t> and </a:t>
            </a:r>
            <a:r>
              <a:rPr lang="en-GB" sz="2400" dirty="0" err="1">
                <a:solidFill>
                  <a:srgbClr val="FF0000"/>
                </a:solidFill>
                <a:latin typeface="Times" panose="02020603050405020304" pitchFamily="18" charset="0"/>
                <a:cs typeface="Times" panose="02020603050405020304" pitchFamily="18" charset="0"/>
              </a:rPr>
              <a:t>hostid</a:t>
            </a:r>
            <a:endParaRPr lang="en-GB" sz="2400" dirty="0">
              <a:solidFill>
                <a:srgbClr val="FF0000"/>
              </a:solidFill>
              <a:latin typeface="Times" panose="02020603050405020304" pitchFamily="18" charset="0"/>
              <a:cs typeface="Times" panose="02020603050405020304" pitchFamily="18" charset="0"/>
            </a:endParaRPr>
          </a:p>
        </p:txBody>
      </p:sp>
      <p:pic>
        <p:nvPicPr>
          <p:cNvPr id="4" name="Picture 3"/>
          <p:cNvPicPr>
            <a:picLocks noChangeAspect="1"/>
          </p:cNvPicPr>
          <p:nvPr/>
        </p:nvPicPr>
        <p:blipFill>
          <a:blip r:embed="rId8"/>
          <a:stretch>
            <a:fillRect/>
          </a:stretch>
        </p:blipFill>
        <p:spPr>
          <a:xfrm>
            <a:off x="4722499" y="5271401"/>
            <a:ext cx="2481713" cy="711668"/>
          </a:xfrm>
          <a:prstGeom prst="rect">
            <a:avLst/>
          </a:prstGeom>
        </p:spPr>
      </p:pic>
    </p:spTree>
    <p:extLst>
      <p:ext uri="{BB962C8B-B14F-4D97-AF65-F5344CB8AC3E}">
        <p14:creationId xmlns:p14="http://schemas.microsoft.com/office/powerpoint/2010/main" val="3567477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Classfull</a:t>
            </a:r>
            <a:r>
              <a:rPr lang="en-US" altLang="zh-TW" dirty="0">
                <a:solidFill>
                  <a:srgbClr val="7030A0"/>
                </a:solidFill>
                <a:latin typeface="Times" panose="02020603050405020304" pitchFamily="18" charset="0"/>
                <a:ea typeface="新細明體" pitchFamily="18" charset="-120"/>
              </a:rPr>
              <a:t> Addressing (</a:t>
            </a:r>
            <a:r>
              <a:rPr lang="en-GB" sz="4400" b="1" dirty="0">
                <a:latin typeface="Times New Roman" panose="02020603050405020304" pitchFamily="18" charset="0"/>
                <a:cs typeface="Times New Roman" panose="02020603050405020304" pitchFamily="18" charset="0"/>
              </a:rPr>
              <a:t>Subnetting</a:t>
            </a:r>
            <a:r>
              <a:rPr lang="en-US" altLang="zh-TW" dirty="0">
                <a:solidFill>
                  <a:srgbClr val="7030A0"/>
                </a:solidFill>
                <a:latin typeface="Times" panose="02020603050405020304" pitchFamily="18" charset="0"/>
                <a:ea typeface="新細明體" pitchFamily="18" charset="-120"/>
              </a:rPr>
              <a:t>)</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0" name="Text Box 2"/>
          <p:cNvSpPr txBox="1">
            <a:spLocks noChangeArrowheads="1"/>
          </p:cNvSpPr>
          <p:nvPr/>
        </p:nvSpPr>
        <p:spPr bwMode="auto">
          <a:xfrm>
            <a:off x="175366" y="920975"/>
            <a:ext cx="646056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pPr>
            <a:r>
              <a:rPr lang="en-US" altLang="zh-TW" sz="2400" dirty="0">
                <a:latin typeface="Arial Unicode MS" panose="020B0604020202020204" pitchFamily="34" charset="-128"/>
                <a:ea typeface="新細明體" pitchFamily="18" charset="-120"/>
              </a:rPr>
              <a:t>In previous example we divided a class B network into four subnetworks. The value of n = 16 and the value of </a:t>
            </a:r>
          </a:p>
          <a:p>
            <a:pPr algn="ctr">
              <a:lnSpc>
                <a:spcPct val="150000"/>
              </a:lnSpc>
            </a:pPr>
            <a:r>
              <a:rPr lang="en-US" altLang="zh-TW" sz="2400" dirty="0">
                <a:latin typeface="Arial Unicode MS" panose="020B0604020202020204" pitchFamily="34" charset="-128"/>
                <a:ea typeface="新細明體" pitchFamily="18" charset="-120"/>
              </a:rPr>
              <a:t>n</a:t>
            </a:r>
            <a:r>
              <a:rPr lang="en-US" altLang="zh-TW" sz="2400" baseline="-25000" dirty="0">
                <a:latin typeface="Arial Unicode MS" panose="020B0604020202020204" pitchFamily="34" charset="-128"/>
                <a:ea typeface="新細明體" pitchFamily="18" charset="-120"/>
              </a:rPr>
              <a:t>1</a:t>
            </a:r>
            <a:r>
              <a:rPr lang="en-US" altLang="zh-TW" sz="2400" dirty="0">
                <a:latin typeface="Arial Unicode MS" panose="020B0604020202020204" pitchFamily="34" charset="-128"/>
                <a:ea typeface="新細明體" pitchFamily="18" charset="-120"/>
              </a:rPr>
              <a:t> = n</a:t>
            </a:r>
            <a:r>
              <a:rPr lang="en-US" altLang="zh-TW" sz="2400" baseline="-25000" dirty="0">
                <a:latin typeface="Arial Unicode MS" panose="020B0604020202020204" pitchFamily="34" charset="-128"/>
                <a:ea typeface="新細明體" pitchFamily="18" charset="-120"/>
              </a:rPr>
              <a:t>2</a:t>
            </a:r>
            <a:r>
              <a:rPr lang="en-US" altLang="zh-TW" sz="2400" dirty="0">
                <a:latin typeface="Arial Unicode MS" panose="020B0604020202020204" pitchFamily="34" charset="-128"/>
                <a:ea typeface="新細明體" pitchFamily="18" charset="-120"/>
              </a:rPr>
              <a:t> = n</a:t>
            </a:r>
            <a:r>
              <a:rPr lang="en-US" altLang="zh-TW" sz="2400" baseline="-25000" dirty="0">
                <a:latin typeface="Arial Unicode MS" panose="020B0604020202020204" pitchFamily="34" charset="-128"/>
                <a:ea typeface="新細明體" pitchFamily="18" charset="-120"/>
              </a:rPr>
              <a:t>3</a:t>
            </a:r>
            <a:r>
              <a:rPr lang="en-US" altLang="zh-TW" sz="2400" dirty="0">
                <a:latin typeface="Arial Unicode MS" panose="020B0604020202020204" pitchFamily="34" charset="-128"/>
                <a:ea typeface="新細明體" pitchFamily="18" charset="-120"/>
              </a:rPr>
              <a:t> = n</a:t>
            </a:r>
            <a:r>
              <a:rPr lang="en-US" altLang="zh-TW" sz="2400" baseline="-25000" dirty="0">
                <a:latin typeface="Arial Unicode MS" panose="020B0604020202020204" pitchFamily="34" charset="-128"/>
                <a:ea typeface="新細明體" pitchFamily="18" charset="-120"/>
              </a:rPr>
              <a:t>4</a:t>
            </a:r>
            <a:r>
              <a:rPr lang="en-US" altLang="zh-TW" sz="2400" dirty="0">
                <a:latin typeface="Arial Unicode MS" panose="020B0604020202020204" pitchFamily="34" charset="-128"/>
                <a:ea typeface="新細明體" pitchFamily="18" charset="-120"/>
              </a:rPr>
              <a:t> = 16 + log</a:t>
            </a:r>
            <a:r>
              <a:rPr lang="en-US" altLang="zh-TW" sz="2400" baseline="-25000" dirty="0">
                <a:latin typeface="Arial Unicode MS" panose="020B0604020202020204" pitchFamily="34" charset="-128"/>
                <a:ea typeface="新細明體" pitchFamily="18" charset="-120"/>
              </a:rPr>
              <a:t>2</a:t>
            </a:r>
            <a:r>
              <a:rPr lang="en-US" altLang="zh-TW" sz="2400" dirty="0">
                <a:latin typeface="Arial Unicode MS" panose="020B0604020202020204" pitchFamily="34" charset="-128"/>
                <a:ea typeface="新細明體" pitchFamily="18" charset="-120"/>
              </a:rPr>
              <a:t>4 = 18. </a:t>
            </a:r>
          </a:p>
          <a:p>
            <a:pPr algn="just">
              <a:lnSpc>
                <a:spcPct val="150000"/>
              </a:lnSpc>
            </a:pPr>
            <a:r>
              <a:rPr lang="en-US" altLang="zh-TW" sz="2400" dirty="0">
                <a:latin typeface="Arial Unicode MS" panose="020B0604020202020204" pitchFamily="34" charset="-128"/>
                <a:ea typeface="新細明體" pitchFamily="18" charset="-120"/>
              </a:rPr>
              <a:t>This means that the subnet mask has eighteen 1s and fourteen 0s. In other words, the subnet mask is 255.255.192.0 which is different from the network mask for class B (255.255.0.0).</a:t>
            </a:r>
          </a:p>
        </p:txBody>
      </p:sp>
      <p:pic>
        <p:nvPicPr>
          <p:cNvPr id="11"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40307" y="879655"/>
            <a:ext cx="5429518" cy="360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09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Classfull</a:t>
            </a:r>
            <a:r>
              <a:rPr lang="en-US" altLang="zh-TW" dirty="0">
                <a:solidFill>
                  <a:srgbClr val="7030A0"/>
                </a:solidFill>
                <a:latin typeface="Times" panose="02020603050405020304" pitchFamily="18" charset="0"/>
                <a:ea typeface="新細明體" pitchFamily="18" charset="-120"/>
              </a:rPr>
              <a:t>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0" name="Text Box 2"/>
          <p:cNvSpPr txBox="1">
            <a:spLocks noChangeArrowheads="1"/>
          </p:cNvSpPr>
          <p:nvPr/>
        </p:nvSpPr>
        <p:spPr bwMode="auto">
          <a:xfrm>
            <a:off x="1128850" y="648499"/>
            <a:ext cx="8839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anose="020B0604020202020204" pitchFamily="34" charset="-128"/>
                <a:ea typeface="新細明體" pitchFamily="18" charset="-120"/>
              </a:rPr>
              <a:t>In Previous Example , we show that a network is divided into four subnets. Since one of the addresses in subnet 2 is 141.14.120.77, we can find the subnet address as:</a:t>
            </a:r>
          </a:p>
        </p:txBody>
      </p:sp>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850" y="2085186"/>
            <a:ext cx="8866188"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p:nvSpPr>
        <p:spPr bwMode="auto">
          <a:xfrm>
            <a:off x="1205050" y="3380586"/>
            <a:ext cx="8839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anose="020B0604020202020204" pitchFamily="34" charset="-128"/>
                <a:ea typeface="新細明體" pitchFamily="18" charset="-120"/>
              </a:rPr>
              <a:t>The values of the first, second, and fourth bytes are calculated using the first short cut for AND operation. The value of the third byte is calculated using the second short cut for the AND operation.</a:t>
            </a:r>
          </a:p>
        </p:txBody>
      </p:sp>
      <p:pic>
        <p:nvPicPr>
          <p:cNvPr id="15"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5850" y="4977611"/>
            <a:ext cx="87122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975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rgbClr val="7030A0"/>
                </a:solidFill>
                <a:latin typeface="Times" panose="02020603050405020304" pitchFamily="18" charset="0"/>
                <a:ea typeface="新細明體" pitchFamily="18" charset="-120"/>
              </a:rPr>
              <a:t>Classful</a:t>
            </a:r>
            <a:r>
              <a:rPr lang="en-US" altLang="zh-TW" dirty="0">
                <a:solidFill>
                  <a:srgbClr val="7030A0"/>
                </a:solidFill>
                <a:latin typeface="Times" panose="02020603050405020304" pitchFamily="18" charset="0"/>
                <a:ea typeface="新細明體" pitchFamily="18" charset="-120"/>
              </a:rPr>
              <a:t>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2" name="Rectangle 1"/>
          <p:cNvSpPr/>
          <p:nvPr/>
        </p:nvSpPr>
        <p:spPr>
          <a:xfrm>
            <a:off x="2876607" y="1074571"/>
            <a:ext cx="4826962" cy="369332"/>
          </a:xfrm>
          <a:prstGeom prst="rect">
            <a:avLst/>
          </a:prstGeom>
        </p:spPr>
        <p:txBody>
          <a:bodyPr wrap="none">
            <a:spAutoFit/>
          </a:bodyPr>
          <a:lstStyle/>
          <a:p>
            <a:r>
              <a:rPr lang="en-US" altLang="en-US" i="1" dirty="0">
                <a:latin typeface="Times New Roman" panose="02020603050405020304" pitchFamily="18" charset="0"/>
              </a:rPr>
              <a:t>Comparison of subnet, default, and </a:t>
            </a:r>
            <a:r>
              <a:rPr lang="en-US" altLang="en-US" i="1" dirty="0" err="1">
                <a:latin typeface="Times New Roman" panose="02020603050405020304" pitchFamily="18" charset="0"/>
              </a:rPr>
              <a:t>supernet</a:t>
            </a:r>
            <a:r>
              <a:rPr lang="en-US" altLang="en-US" i="1" dirty="0">
                <a:latin typeface="Times New Roman" panose="02020603050405020304" pitchFamily="18" charset="0"/>
              </a:rPr>
              <a:t> mask</a:t>
            </a:r>
          </a:p>
        </p:txBody>
      </p:sp>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563" y="3082597"/>
            <a:ext cx="74183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5801" y="1996747"/>
            <a:ext cx="8482012"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6576" y="3609647"/>
            <a:ext cx="877411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55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6" name="Rectangle 5"/>
          <p:cNvSpPr>
            <a:spLocks noChangeArrowheads="1"/>
          </p:cNvSpPr>
          <p:nvPr/>
        </p:nvSpPr>
        <p:spPr bwMode="auto">
          <a:xfrm>
            <a:off x="557360" y="920975"/>
            <a:ext cx="1061673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marL="457200" indent="-457200" algn="just">
              <a:buFont typeface="Wingdings" panose="05000000000000000000" pitchFamily="2" charset="2"/>
              <a:buChar char="Ø"/>
            </a:pPr>
            <a:r>
              <a:rPr lang="en-US" altLang="zh-TW" sz="2800" dirty="0" err="1">
                <a:latin typeface="Arial Unicode MS" panose="020B0604020202020204" pitchFamily="34" charset="-128"/>
                <a:ea typeface="新細明體" pitchFamily="18" charset="-120"/>
              </a:rPr>
              <a:t>Subnetting</a:t>
            </a:r>
            <a:r>
              <a:rPr lang="en-US" altLang="zh-TW" sz="2800" dirty="0">
                <a:latin typeface="Arial Unicode MS" panose="020B0604020202020204" pitchFamily="34" charset="-128"/>
                <a:ea typeface="新細明體" pitchFamily="18" charset="-120"/>
              </a:rPr>
              <a:t> and </a:t>
            </a:r>
            <a:r>
              <a:rPr lang="en-US" altLang="zh-TW" sz="2800" dirty="0" err="1">
                <a:latin typeface="Arial Unicode MS" panose="020B0604020202020204" pitchFamily="34" charset="-128"/>
                <a:ea typeface="新細明體" pitchFamily="18" charset="-120"/>
              </a:rPr>
              <a:t>supernetting</a:t>
            </a:r>
            <a:r>
              <a:rPr lang="en-US" altLang="zh-TW" sz="2800" dirty="0">
                <a:latin typeface="Arial Unicode MS" panose="020B0604020202020204" pitchFamily="34" charset="-128"/>
                <a:ea typeface="新細明體" pitchFamily="18" charset="-120"/>
              </a:rPr>
              <a:t> in </a:t>
            </a:r>
            <a:r>
              <a:rPr lang="en-US" altLang="zh-TW" sz="2800" dirty="0" err="1">
                <a:latin typeface="Arial Unicode MS" panose="020B0604020202020204" pitchFamily="34" charset="-128"/>
                <a:ea typeface="新細明體" pitchFamily="18" charset="-120"/>
              </a:rPr>
              <a:t>classful</a:t>
            </a:r>
            <a:r>
              <a:rPr lang="en-US" altLang="zh-TW" sz="2800" dirty="0">
                <a:latin typeface="Arial Unicode MS" panose="020B0604020202020204" pitchFamily="34" charset="-128"/>
                <a:ea typeface="新細明體" pitchFamily="18" charset="-120"/>
              </a:rPr>
              <a:t> addressing did not really solve the address depletion problem. </a:t>
            </a:r>
          </a:p>
          <a:p>
            <a:pPr marL="457200" indent="-457200" algn="just">
              <a:buFont typeface="Wingdings" panose="05000000000000000000" pitchFamily="2" charset="2"/>
              <a:buChar char="Ø"/>
            </a:pPr>
            <a:r>
              <a:rPr lang="en-US" altLang="zh-TW" sz="2800" dirty="0">
                <a:latin typeface="Arial Unicode MS" panose="020B0604020202020204" pitchFamily="34" charset="-128"/>
                <a:ea typeface="新細明體" pitchFamily="18" charset="-120"/>
              </a:rPr>
              <a:t>With the growth of the Internet, it was clear that a larger address space was needed as a long-term solution. </a:t>
            </a:r>
          </a:p>
          <a:p>
            <a:pPr marL="457200" indent="-457200" algn="just">
              <a:buFont typeface="Wingdings" panose="05000000000000000000" pitchFamily="2" charset="2"/>
              <a:buChar char="Ø"/>
            </a:pPr>
            <a:r>
              <a:rPr lang="en-US" altLang="zh-TW" sz="2800" dirty="0">
                <a:latin typeface="Arial Unicode MS" panose="020B0604020202020204" pitchFamily="34" charset="-128"/>
                <a:ea typeface="新細明體" pitchFamily="18" charset="-120"/>
              </a:rPr>
              <a:t>The short-term solution still uses IPv4 addresses, but it is called </a:t>
            </a:r>
            <a:r>
              <a:rPr lang="en-US" altLang="zh-TW" sz="2800" i="1" dirty="0">
                <a:solidFill>
                  <a:schemeClr val="hlink"/>
                </a:solidFill>
                <a:latin typeface="Arial Unicode MS" panose="020B0604020202020204" pitchFamily="34" charset="-128"/>
                <a:ea typeface="新細明體" pitchFamily="18" charset="-120"/>
              </a:rPr>
              <a:t>classless addressing</a:t>
            </a:r>
            <a:r>
              <a:rPr lang="en-US" altLang="zh-TW" sz="2800" dirty="0">
                <a:latin typeface="Arial Unicode MS" panose="020B0604020202020204" pitchFamily="34" charset="-128"/>
                <a:ea typeface="新細明體" pitchFamily="18" charset="-120"/>
              </a:rPr>
              <a:t>. </a:t>
            </a:r>
          </a:p>
        </p:txBody>
      </p:sp>
    </p:spTree>
    <p:extLst>
      <p:ext uri="{BB962C8B-B14F-4D97-AF65-F5344CB8AC3E}">
        <p14:creationId xmlns:p14="http://schemas.microsoft.com/office/powerpoint/2010/main" val="2794023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360" y="2465191"/>
            <a:ext cx="829945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57360" y="1161911"/>
            <a:ext cx="3942939" cy="584775"/>
          </a:xfrm>
          <a:prstGeom prst="rect">
            <a:avLst/>
          </a:prstGeom>
        </p:spPr>
        <p:txBody>
          <a:bodyPr wrap="none">
            <a:spAutoFit/>
          </a:bodyPr>
          <a:lstStyle/>
          <a:p>
            <a:r>
              <a:rPr lang="en-GB" sz="3200" dirty="0">
                <a:solidFill>
                  <a:srgbClr val="00B050"/>
                </a:solidFill>
              </a:rPr>
              <a:t>Variable-Length Blocks</a:t>
            </a:r>
          </a:p>
        </p:txBody>
      </p:sp>
      <p:sp>
        <p:nvSpPr>
          <p:cNvPr id="3" name="Rectangle 2"/>
          <p:cNvSpPr/>
          <p:nvPr/>
        </p:nvSpPr>
        <p:spPr>
          <a:xfrm>
            <a:off x="1351626" y="4020265"/>
            <a:ext cx="8876276" cy="1200329"/>
          </a:xfrm>
          <a:prstGeom prst="rect">
            <a:avLst/>
          </a:prstGeom>
        </p:spPr>
        <p:txBody>
          <a:bodyPr wrap="none">
            <a:spAutoFit/>
          </a:bodyPr>
          <a:lstStyle/>
          <a:p>
            <a:pPr marL="285750" indent="-285750">
              <a:buFont typeface="Wingdings" panose="05000000000000000000" pitchFamily="2" charset="2"/>
              <a:buChar char="Ø"/>
            </a:pPr>
            <a:r>
              <a:rPr lang="en-US" dirty="0">
                <a:solidFill>
                  <a:srgbClr val="00B050"/>
                </a:solidFill>
              </a:rPr>
              <a:t>In classless addressing, the whole address space is divided into variable length blocks.</a:t>
            </a:r>
          </a:p>
          <a:p>
            <a:pPr marL="285750" indent="-285750">
              <a:buFont typeface="Wingdings" panose="05000000000000000000" pitchFamily="2" charset="2"/>
              <a:buChar char="Ø"/>
            </a:pPr>
            <a:r>
              <a:rPr lang="en-US" dirty="0">
                <a:solidFill>
                  <a:srgbClr val="00B050"/>
                </a:solidFill>
              </a:rPr>
              <a:t>Theoretically, we can have a block of 2  addresses. </a:t>
            </a:r>
          </a:p>
          <a:p>
            <a:pPr marL="285750" indent="-285750">
              <a:buFont typeface="Wingdings" panose="05000000000000000000" pitchFamily="2" charset="2"/>
              <a:buChar char="Ø"/>
            </a:pPr>
            <a:r>
              <a:rPr lang="en-US" dirty="0">
                <a:solidFill>
                  <a:srgbClr val="00B050"/>
                </a:solidFill>
              </a:rPr>
              <a:t>The only </a:t>
            </a:r>
            <a:r>
              <a:rPr lang="en-US" dirty="0" err="1">
                <a:solidFill>
                  <a:srgbClr val="00B050"/>
                </a:solidFill>
              </a:rPr>
              <a:t>restrictionis</a:t>
            </a:r>
            <a:r>
              <a:rPr lang="en-US" dirty="0">
                <a:solidFill>
                  <a:srgbClr val="00B050"/>
                </a:solidFill>
              </a:rPr>
              <a:t> that the number of addresses in a block needs to be a power of 2.</a:t>
            </a:r>
          </a:p>
          <a:p>
            <a:pPr marL="285750" indent="-285750">
              <a:buFont typeface="Wingdings" panose="05000000000000000000" pitchFamily="2" charset="2"/>
              <a:buChar char="Ø"/>
            </a:pPr>
            <a:r>
              <a:rPr lang="en-US" dirty="0">
                <a:solidFill>
                  <a:srgbClr val="00B050"/>
                </a:solidFill>
              </a:rPr>
              <a:t>An organization can be granted one block of addresses.</a:t>
            </a:r>
            <a:endParaRPr lang="en-GB" dirty="0">
              <a:solidFill>
                <a:srgbClr val="00B050"/>
              </a:solidFill>
            </a:endParaRPr>
          </a:p>
        </p:txBody>
      </p:sp>
    </p:spTree>
    <p:extLst>
      <p:ext uri="{BB962C8B-B14F-4D97-AF65-F5344CB8AC3E}">
        <p14:creationId xmlns:p14="http://schemas.microsoft.com/office/powerpoint/2010/main" val="2729614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40"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altLang="ko-KR" dirty="0">
                <a:solidFill>
                  <a:srgbClr val="002060"/>
                </a:solidFill>
                <a:latin typeface="Lucida Sans" pitchFamily="34" charset="0"/>
                <a:cs typeface="Times New Roman" pitchFamily="18" charset="0"/>
              </a:rPr>
              <a:t>OSI Model (7)/ TCP IP Layer (5)</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6"/>
          <a:srcRect t="10398"/>
          <a:stretch/>
        </p:blipFill>
        <p:spPr>
          <a:xfrm>
            <a:off x="2164975" y="1096177"/>
            <a:ext cx="8212779" cy="4554989"/>
          </a:xfrm>
          <a:prstGeom prst="rect">
            <a:avLst/>
          </a:prstGeom>
        </p:spPr>
      </p:pic>
    </p:spTree>
    <p:extLst>
      <p:ext uri="{BB962C8B-B14F-4D97-AF65-F5344CB8AC3E}">
        <p14:creationId xmlns:p14="http://schemas.microsoft.com/office/powerpoint/2010/main" val="2881467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 y="79975"/>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2" name="Rectangle 1"/>
          <p:cNvSpPr/>
          <p:nvPr/>
        </p:nvSpPr>
        <p:spPr>
          <a:xfrm>
            <a:off x="697827" y="1136564"/>
            <a:ext cx="3192248" cy="461665"/>
          </a:xfrm>
          <a:prstGeom prst="rect">
            <a:avLst/>
          </a:prstGeom>
        </p:spPr>
        <p:txBody>
          <a:bodyPr wrap="square">
            <a:spAutoFit/>
          </a:bodyPr>
          <a:lstStyle/>
          <a:p>
            <a:r>
              <a:rPr lang="en-GB" sz="2400" b="1"/>
              <a:t>Two-Level Addressing</a:t>
            </a:r>
          </a:p>
        </p:txBody>
      </p:sp>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6879" y="1166484"/>
            <a:ext cx="69469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48235" y="2629595"/>
            <a:ext cx="9784596" cy="830997"/>
          </a:xfrm>
          <a:prstGeom prst="rect">
            <a:avLst/>
          </a:prstGeom>
        </p:spPr>
        <p:txBody>
          <a:bodyPr wrap="square">
            <a:spAutoFit/>
          </a:bodyPr>
          <a:lstStyle/>
          <a:p>
            <a:r>
              <a:rPr lang="en-GB" sz="2400" dirty="0">
                <a:solidFill>
                  <a:srgbClr val="00B050"/>
                </a:solidFill>
              </a:rPr>
              <a:t>In classless addressing, the preﬁx deﬁnes the network and the sufﬁx deﬁnes the host. </a:t>
            </a:r>
          </a:p>
        </p:txBody>
      </p:sp>
      <p:sp>
        <p:nvSpPr>
          <p:cNvPr id="4" name="Rectangle 3"/>
          <p:cNvSpPr/>
          <p:nvPr/>
        </p:nvSpPr>
        <p:spPr>
          <a:xfrm>
            <a:off x="1269503" y="3496396"/>
            <a:ext cx="5097430" cy="707886"/>
          </a:xfrm>
          <a:prstGeom prst="rect">
            <a:avLst/>
          </a:prstGeom>
        </p:spPr>
        <p:txBody>
          <a:bodyPr wrap="square">
            <a:spAutoFit/>
          </a:bodyPr>
          <a:lstStyle/>
          <a:p>
            <a:r>
              <a:rPr lang="en-GB" sz="2000" dirty="0">
                <a:solidFill>
                  <a:srgbClr val="7030A0"/>
                </a:solidFill>
              </a:rPr>
              <a:t>All addresses in the block have the same preﬁx; each address has a different sufﬁx.</a:t>
            </a:r>
          </a:p>
        </p:txBody>
      </p:sp>
      <p:sp>
        <p:nvSpPr>
          <p:cNvPr id="6" name="Rectangle 5"/>
          <p:cNvSpPr/>
          <p:nvPr/>
        </p:nvSpPr>
        <p:spPr>
          <a:xfrm>
            <a:off x="898000" y="4645285"/>
            <a:ext cx="5468933" cy="369332"/>
          </a:xfrm>
          <a:prstGeom prst="rect">
            <a:avLst/>
          </a:prstGeom>
        </p:spPr>
        <p:txBody>
          <a:bodyPr wrap="none">
            <a:spAutoFit/>
          </a:bodyPr>
          <a:lstStyle/>
          <a:p>
            <a:r>
              <a:rPr lang="en-GB" b="1" dirty="0">
                <a:solidFill>
                  <a:srgbClr val="FF0000"/>
                </a:solidFill>
              </a:rPr>
              <a:t>The preﬁx length in classless addressing can be 1 to 32. </a:t>
            </a:r>
          </a:p>
        </p:txBody>
      </p:sp>
      <p:pic>
        <p:nvPicPr>
          <p:cNvPr id="14" name="Picture 13">
            <a:extLst>
              <a:ext uri="{FF2B5EF4-FFF2-40B4-BE49-F238E27FC236}">
                <a16:creationId xmlns:a16="http://schemas.microsoft.com/office/drawing/2014/main" id="{4C778B4D-EBF8-DC58-9251-9446DC57C2BE}"/>
              </a:ext>
            </a:extLst>
          </p:cNvPr>
          <p:cNvPicPr>
            <a:picLocks noChangeAspect="1"/>
          </p:cNvPicPr>
          <p:nvPr/>
        </p:nvPicPr>
        <p:blipFill>
          <a:blip r:embed="rId8"/>
          <a:stretch>
            <a:fillRect/>
          </a:stretch>
        </p:blipFill>
        <p:spPr>
          <a:xfrm>
            <a:off x="6302936" y="3092807"/>
            <a:ext cx="4337352" cy="3422396"/>
          </a:xfrm>
          <a:prstGeom prst="rect">
            <a:avLst/>
          </a:prstGeom>
        </p:spPr>
      </p:pic>
    </p:spTree>
    <p:extLst>
      <p:ext uri="{BB962C8B-B14F-4D97-AF65-F5344CB8AC3E}">
        <p14:creationId xmlns:p14="http://schemas.microsoft.com/office/powerpoint/2010/main" val="570203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New Roman" panose="02020603050405020304" pitchFamily="18" charset="0"/>
                <a:ea typeface="新細明體" pitchFamily="18" charset="-120"/>
                <a:cs typeface="Times New Roman" panose="02020603050405020304" pitchFamily="18" charset="0"/>
              </a:rPr>
              <a:t>Classless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2" name="Rectangle 1"/>
          <p:cNvSpPr/>
          <p:nvPr/>
        </p:nvSpPr>
        <p:spPr>
          <a:xfrm>
            <a:off x="3663728" y="827887"/>
            <a:ext cx="2607637" cy="584775"/>
          </a:xfrm>
          <a:prstGeom prst="rect">
            <a:avLst/>
          </a:prstGeom>
        </p:spPr>
        <p:txBody>
          <a:bodyPr wrap="none">
            <a:spAutoFit/>
          </a:bodyPr>
          <a:lstStyle/>
          <a:p>
            <a:r>
              <a:rPr lang="en-GB" sz="3200" dirty="0">
                <a:solidFill>
                  <a:srgbClr val="7030A0"/>
                </a:solidFill>
                <a:latin typeface="Times New Roman" panose="02020603050405020304" pitchFamily="18" charset="0"/>
                <a:cs typeface="Times New Roman" panose="02020603050405020304" pitchFamily="18" charset="0"/>
              </a:rPr>
              <a:t>Slash Notation</a:t>
            </a:r>
          </a:p>
        </p:txBody>
      </p:sp>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065" y="3122718"/>
            <a:ext cx="5012316" cy="177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88427" y="1399883"/>
            <a:ext cx="11781398" cy="769441"/>
          </a:xfrm>
          <a:prstGeom prst="rect">
            <a:avLst/>
          </a:prstGeom>
        </p:spPr>
        <p:txBody>
          <a:bodyPr wrap="square">
            <a:spAutoFit/>
          </a:bodyPr>
          <a:lstStyle/>
          <a:p>
            <a:r>
              <a:rPr lang="en-GB" sz="2200" dirty="0">
                <a:latin typeface="Times New Roman" panose="02020603050405020304" pitchFamily="18" charset="0"/>
                <a:cs typeface="Times New Roman" panose="02020603050405020304" pitchFamily="18" charset="0"/>
              </a:rPr>
              <a:t>In </a:t>
            </a:r>
            <a:r>
              <a:rPr lang="en-GB" sz="2200" dirty="0" err="1">
                <a:latin typeface="Times New Roman" panose="02020603050405020304" pitchFamily="18" charset="0"/>
                <a:cs typeface="Times New Roman" panose="02020603050405020304" pitchFamily="18" charset="0"/>
              </a:rPr>
              <a:t>classful</a:t>
            </a:r>
            <a:r>
              <a:rPr lang="en-GB" sz="2200" dirty="0">
                <a:latin typeface="Times New Roman" panose="02020603050405020304" pitchFamily="18" charset="0"/>
                <a:cs typeface="Times New Roman" panose="02020603050405020304" pitchFamily="18" charset="0"/>
              </a:rPr>
              <a:t> addressing, the </a:t>
            </a:r>
            <a:r>
              <a:rPr lang="en-GB" sz="2200" dirty="0" err="1">
                <a:solidFill>
                  <a:srgbClr val="FF0000"/>
                </a:solidFill>
                <a:latin typeface="Times New Roman" panose="02020603050405020304" pitchFamily="18" charset="0"/>
                <a:cs typeface="Times New Roman" panose="02020603050405020304" pitchFamily="18" charset="0"/>
              </a:rPr>
              <a:t>netid</a:t>
            </a:r>
            <a:r>
              <a:rPr lang="en-GB" sz="2200" dirty="0">
                <a:latin typeface="Times New Roman" panose="02020603050405020304" pitchFamily="18" charset="0"/>
                <a:cs typeface="Times New Roman" panose="02020603050405020304" pitchFamily="18" charset="0"/>
              </a:rPr>
              <a:t> length is inherent in the address. Given an address, we know the class of the address that allows us to ﬁnd the </a:t>
            </a:r>
            <a:r>
              <a:rPr lang="en-GB" sz="2200" dirty="0" err="1">
                <a:latin typeface="Times New Roman" panose="02020603050405020304" pitchFamily="18" charset="0"/>
                <a:cs typeface="Times New Roman" panose="02020603050405020304" pitchFamily="18" charset="0"/>
              </a:rPr>
              <a:t>netid</a:t>
            </a:r>
            <a:r>
              <a:rPr lang="en-GB" sz="2200" dirty="0">
                <a:latin typeface="Times New Roman" panose="02020603050405020304" pitchFamily="18" charset="0"/>
                <a:cs typeface="Times New Roman" panose="02020603050405020304" pitchFamily="18" charset="0"/>
              </a:rPr>
              <a:t> length (8, 16, or 24). </a:t>
            </a:r>
          </a:p>
        </p:txBody>
      </p:sp>
      <p:sp>
        <p:nvSpPr>
          <p:cNvPr id="4" name="Rectangle 3"/>
          <p:cNvSpPr/>
          <p:nvPr/>
        </p:nvSpPr>
        <p:spPr>
          <a:xfrm>
            <a:off x="496907" y="2353277"/>
            <a:ext cx="10568948" cy="769441"/>
          </a:xfrm>
          <a:prstGeom prst="rect">
            <a:avLst/>
          </a:prstGeom>
        </p:spPr>
        <p:txBody>
          <a:bodyPr wrap="square">
            <a:spAutoFit/>
          </a:bodyPr>
          <a:lstStyle/>
          <a:p>
            <a:r>
              <a:rPr lang="en-GB" sz="2200" dirty="0">
                <a:latin typeface="Times New Roman" panose="02020603050405020304" pitchFamily="18" charset="0"/>
                <a:cs typeface="Times New Roman" panose="02020603050405020304" pitchFamily="18" charset="0"/>
              </a:rPr>
              <a:t>In classless addressing, the </a:t>
            </a:r>
            <a:r>
              <a:rPr lang="en-GB" sz="2200" dirty="0">
                <a:solidFill>
                  <a:srgbClr val="FF0000"/>
                </a:solidFill>
                <a:latin typeface="Times New Roman" panose="02020603050405020304" pitchFamily="18" charset="0"/>
                <a:cs typeface="Times New Roman" panose="02020603050405020304" pitchFamily="18" charset="0"/>
              </a:rPr>
              <a:t>preﬁx length </a:t>
            </a:r>
            <a:r>
              <a:rPr lang="en-GB" sz="2200" dirty="0">
                <a:latin typeface="Times New Roman" panose="02020603050405020304" pitchFamily="18" charset="0"/>
                <a:cs typeface="Times New Roman" panose="02020603050405020304" pitchFamily="18" charset="0"/>
              </a:rPr>
              <a:t>cannot be found if we are given only an address in the block. The given address can belong to a block with any preﬁx length. </a:t>
            </a:r>
          </a:p>
        </p:txBody>
      </p:sp>
      <p:sp>
        <p:nvSpPr>
          <p:cNvPr id="6" name="Rectangle 5"/>
          <p:cNvSpPr/>
          <p:nvPr/>
        </p:nvSpPr>
        <p:spPr>
          <a:xfrm>
            <a:off x="2463849" y="4893749"/>
            <a:ext cx="7920627" cy="830997"/>
          </a:xfrm>
          <a:prstGeom prst="rect">
            <a:avLst/>
          </a:prstGeom>
        </p:spPr>
        <p:txBody>
          <a:bodyPr wrap="square">
            <a:spAutoFit/>
          </a:bodyPr>
          <a:lstStyle/>
          <a:p>
            <a:r>
              <a:rPr lang="en-GB" sz="2400" dirty="0">
                <a:latin typeface="Times New Roman" panose="02020603050405020304" pitchFamily="18" charset="0"/>
                <a:cs typeface="Times New Roman" panose="02020603050405020304" pitchFamily="18" charset="0"/>
              </a:rPr>
              <a:t>In classless addressing, we need to know one of the addresses in the block and the preﬁx length to deﬁne the block. </a:t>
            </a:r>
          </a:p>
        </p:txBody>
      </p:sp>
      <p:sp>
        <p:nvSpPr>
          <p:cNvPr id="11" name="Rectangle 10"/>
          <p:cNvSpPr/>
          <p:nvPr/>
        </p:nvSpPr>
        <p:spPr>
          <a:xfrm>
            <a:off x="6672517" y="3429000"/>
            <a:ext cx="3389069" cy="830997"/>
          </a:xfrm>
          <a:prstGeom prst="rect">
            <a:avLst/>
          </a:prstGeom>
        </p:spPr>
        <p:txBody>
          <a:bodyPr wrap="none">
            <a:spAutoFit/>
          </a:bodyPr>
          <a:lstStyle/>
          <a:p>
            <a:r>
              <a:rPr lang="en-US" sz="4800" dirty="0">
                <a:latin typeface="Times New Roman" panose="02020603050405020304" pitchFamily="18" charset="0"/>
                <a:ea typeface="Calibri" panose="020F0502020204030204" pitchFamily="34" charset="0"/>
                <a:cs typeface="Times New Roman" panose="02020603050405020304" pitchFamily="18" charset="0"/>
              </a:rPr>
              <a:t>10.28.0.0/29</a:t>
            </a:r>
            <a:endParaRPr lang="en-GB" sz="48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288E2DB-92B1-17C7-0BDB-45A65269140A}"/>
              </a:ext>
            </a:extLst>
          </p:cNvPr>
          <p:cNvSpPr/>
          <p:nvPr/>
        </p:nvSpPr>
        <p:spPr>
          <a:xfrm>
            <a:off x="2493241" y="5826369"/>
            <a:ext cx="7920627" cy="707886"/>
          </a:xfrm>
          <a:prstGeom prst="rect">
            <a:avLst/>
          </a:prstGeom>
        </p:spPr>
        <p:txBody>
          <a:bodyPr wrap="square">
            <a:spAutoFit/>
          </a:bodyPr>
          <a:lstStyle/>
          <a:p>
            <a:r>
              <a:rPr lang="en-GB" sz="2000"/>
              <a:t>The slash notation is formally referred to as classless interdomain routing or CIDR (pronounced cider) notation.</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977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53" y="-133678"/>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2" name="Rectangle 1"/>
          <p:cNvSpPr/>
          <p:nvPr/>
        </p:nvSpPr>
        <p:spPr>
          <a:xfrm>
            <a:off x="557360" y="1074571"/>
            <a:ext cx="2610458" cy="584775"/>
          </a:xfrm>
          <a:prstGeom prst="rect">
            <a:avLst/>
          </a:prstGeom>
        </p:spPr>
        <p:txBody>
          <a:bodyPr wrap="none">
            <a:spAutoFit/>
          </a:bodyPr>
          <a:lstStyle/>
          <a:p>
            <a:r>
              <a:rPr lang="en-GB" sz="3200" dirty="0">
                <a:solidFill>
                  <a:srgbClr val="FF0000"/>
                </a:solidFill>
              </a:rPr>
              <a:t>Network Mask</a:t>
            </a:r>
          </a:p>
        </p:txBody>
      </p:sp>
      <p:sp>
        <p:nvSpPr>
          <p:cNvPr id="3" name="Rectangle 2"/>
          <p:cNvSpPr/>
          <p:nvPr/>
        </p:nvSpPr>
        <p:spPr>
          <a:xfrm>
            <a:off x="406604" y="1679044"/>
            <a:ext cx="10926885" cy="1569660"/>
          </a:xfrm>
          <a:prstGeom prst="rect">
            <a:avLst/>
          </a:prstGeom>
        </p:spPr>
        <p:txBody>
          <a:bodyPr wrap="square">
            <a:spAutoFit/>
          </a:bodyPr>
          <a:lstStyle/>
          <a:p>
            <a:pPr marL="285750" indent="-285750">
              <a:buFont typeface="Wingdings" panose="05000000000000000000" pitchFamily="2" charset="2"/>
              <a:buChar char="Ø"/>
            </a:pPr>
            <a:r>
              <a:rPr lang="en-GB" sz="2400" dirty="0"/>
              <a:t>The idea of network mask in classless addressing is the same as the one in </a:t>
            </a:r>
            <a:r>
              <a:rPr lang="en-GB" sz="2400" dirty="0" err="1"/>
              <a:t>classful</a:t>
            </a:r>
            <a:r>
              <a:rPr lang="en-GB" sz="2400" dirty="0"/>
              <a:t> addressing. </a:t>
            </a:r>
          </a:p>
          <a:p>
            <a:pPr marL="285750" indent="-285750">
              <a:buFont typeface="Wingdings" panose="05000000000000000000" pitchFamily="2" charset="2"/>
              <a:buChar char="Ø"/>
            </a:pPr>
            <a:r>
              <a:rPr lang="en-GB" sz="2400" dirty="0"/>
              <a:t>A network mask is a 32-bit number with the n leftmost bits all set to 1s and the rest of the bits all set to 0s. </a:t>
            </a:r>
          </a:p>
        </p:txBody>
      </p:sp>
      <p:sp>
        <p:nvSpPr>
          <p:cNvPr id="4" name="Rectangle 3"/>
          <p:cNvSpPr/>
          <p:nvPr/>
        </p:nvSpPr>
        <p:spPr>
          <a:xfrm>
            <a:off x="7408360" y="5004602"/>
            <a:ext cx="3363421" cy="646331"/>
          </a:xfrm>
          <a:prstGeom prst="rect">
            <a:avLst/>
          </a:prstGeom>
        </p:spPr>
        <p:txBody>
          <a:bodyPr wrap="none">
            <a:spAutoFit/>
          </a:bodyPr>
          <a:lstStyle/>
          <a:p>
            <a:r>
              <a:rPr lang="en-US" sz="3600" b="1" dirty="0">
                <a:latin typeface="Calibri" panose="020F0502020204030204" pitchFamily="34" charset="0"/>
                <a:ea typeface="Calibri" panose="020F0502020204030204" pitchFamily="34" charset="0"/>
                <a:cs typeface="Vrinda"/>
              </a:rPr>
              <a:t>255.255.255.248</a:t>
            </a:r>
            <a:endParaRPr lang="en-GB" sz="2000" b="1" dirty="0"/>
          </a:p>
        </p:txBody>
      </p:sp>
      <p:sp>
        <p:nvSpPr>
          <p:cNvPr id="6" name="Rectangle 5"/>
          <p:cNvSpPr/>
          <p:nvPr/>
        </p:nvSpPr>
        <p:spPr>
          <a:xfrm>
            <a:off x="3890075" y="5187430"/>
            <a:ext cx="3569339" cy="400110"/>
          </a:xfrm>
          <a:prstGeom prst="rect">
            <a:avLst/>
          </a:prstGeom>
        </p:spPr>
        <p:txBody>
          <a:bodyPr wrap="square">
            <a:spAutoFit/>
          </a:bodyPr>
          <a:lstStyle/>
          <a:p>
            <a:r>
              <a:rPr lang="en-GB" sz="2000" b="1" dirty="0"/>
              <a:t>Network Mask/Subnet Mask</a:t>
            </a:r>
          </a:p>
        </p:txBody>
      </p:sp>
      <p:sp>
        <p:nvSpPr>
          <p:cNvPr id="14" name="Rectangle 13"/>
          <p:cNvSpPr/>
          <p:nvPr/>
        </p:nvSpPr>
        <p:spPr>
          <a:xfrm>
            <a:off x="6934333" y="4019870"/>
            <a:ext cx="4783682" cy="830997"/>
          </a:xfrm>
          <a:prstGeom prst="rect">
            <a:avLst/>
          </a:prstGeom>
        </p:spPr>
        <p:txBody>
          <a:bodyPr wrap="none">
            <a:spAutoFit/>
          </a:bodyPr>
          <a:lstStyle/>
          <a:p>
            <a:r>
              <a:rPr lang="en-US" sz="4800" dirty="0">
                <a:latin typeface="Calibri" panose="020F0502020204030204" pitchFamily="34" charset="0"/>
                <a:ea typeface="Calibri" panose="020F0502020204030204" pitchFamily="34" charset="0"/>
                <a:cs typeface="Vrinda"/>
              </a:rPr>
              <a:t>10.28.0.0/29 n=29</a:t>
            </a:r>
            <a:endParaRPr lang="en-GB" sz="4800" dirty="0"/>
          </a:p>
        </p:txBody>
      </p:sp>
      <p:sp>
        <p:nvSpPr>
          <p:cNvPr id="10" name="Rectangle 9"/>
          <p:cNvSpPr/>
          <p:nvPr/>
        </p:nvSpPr>
        <p:spPr>
          <a:xfrm>
            <a:off x="4342920" y="4234319"/>
            <a:ext cx="2800960" cy="523220"/>
          </a:xfrm>
          <a:prstGeom prst="rect">
            <a:avLst/>
          </a:prstGeom>
        </p:spPr>
        <p:txBody>
          <a:bodyPr wrap="none">
            <a:spAutoFit/>
          </a:bodyPr>
          <a:lstStyle/>
          <a:p>
            <a:r>
              <a:rPr lang="en-GB" sz="2800" b="1" dirty="0"/>
              <a:t>Network address </a:t>
            </a:r>
          </a:p>
        </p:txBody>
      </p:sp>
      <p:sp>
        <p:nvSpPr>
          <p:cNvPr id="11" name="Rectangle 10"/>
          <p:cNvSpPr/>
          <p:nvPr/>
        </p:nvSpPr>
        <p:spPr>
          <a:xfrm>
            <a:off x="6885466" y="5779751"/>
            <a:ext cx="3842719" cy="388696"/>
          </a:xfrm>
          <a:prstGeom prst="rect">
            <a:avLst/>
          </a:prstGeom>
        </p:spPr>
        <p:txBody>
          <a:bodyPr wrap="none">
            <a:spAutoFit/>
          </a:bodyPr>
          <a:lstStyle/>
          <a:p>
            <a:pPr algn="just">
              <a:lnSpc>
                <a:spcPct val="107000"/>
              </a:lnSpc>
              <a:spcAft>
                <a:spcPts val="800"/>
              </a:spcAft>
            </a:pPr>
            <a:r>
              <a:rPr lang="en-US" b="1" dirty="0">
                <a:latin typeface="Calibri" panose="020F0502020204030204" pitchFamily="34" charset="0"/>
                <a:ea typeface="Calibri" panose="020F0502020204030204" pitchFamily="34" charset="0"/>
                <a:cs typeface="Vrinda"/>
              </a:rPr>
              <a:t>1111111 1111111  1111111  11111000</a:t>
            </a:r>
            <a:endParaRPr lang="en-GB" b="1" dirty="0">
              <a:latin typeface="Calibri" panose="020F0502020204030204" pitchFamily="34" charset="0"/>
              <a:ea typeface="Calibri" panose="020F0502020204030204" pitchFamily="34" charset="0"/>
              <a:cs typeface="Vrinda"/>
            </a:endParaRPr>
          </a:p>
        </p:txBody>
      </p:sp>
      <p:sp>
        <p:nvSpPr>
          <p:cNvPr id="16" name="TextBox 15">
            <a:extLst>
              <a:ext uri="{FF2B5EF4-FFF2-40B4-BE49-F238E27FC236}">
                <a16:creationId xmlns:a16="http://schemas.microsoft.com/office/drawing/2014/main" id="{E260F62F-F8F1-D5D6-D74D-C91DB763AF8C}"/>
              </a:ext>
            </a:extLst>
          </p:cNvPr>
          <p:cNvSpPr txBox="1"/>
          <p:nvPr/>
        </p:nvSpPr>
        <p:spPr>
          <a:xfrm>
            <a:off x="7646894" y="6051602"/>
            <a:ext cx="3350840" cy="369332"/>
          </a:xfrm>
          <a:prstGeom prst="rect">
            <a:avLst/>
          </a:prstGeom>
          <a:noFill/>
        </p:spPr>
        <p:txBody>
          <a:bodyPr wrap="square">
            <a:spAutoFit/>
          </a:bodyPr>
          <a:lstStyle/>
          <a:p>
            <a:r>
              <a:rPr lang="en-GB" sz="1800" b="1" dirty="0"/>
              <a:t>         29                               32-29=3 </a:t>
            </a:r>
          </a:p>
        </p:txBody>
      </p:sp>
    </p:spTree>
    <p:extLst>
      <p:ext uri="{BB962C8B-B14F-4D97-AF65-F5344CB8AC3E}">
        <p14:creationId xmlns:p14="http://schemas.microsoft.com/office/powerpoint/2010/main" val="1852062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1119909" y="4871826"/>
            <a:ext cx="1072091" cy="1136183"/>
          </a:xfrm>
          <a:prstGeom prst="rect">
            <a:avLst/>
          </a:prstGeom>
        </p:spPr>
      </p:pic>
      <p:sp>
        <p:nvSpPr>
          <p:cNvPr id="10" name="Text Box 2"/>
          <p:cNvSpPr txBox="1">
            <a:spLocks noChangeArrowheads="1"/>
          </p:cNvSpPr>
          <p:nvPr/>
        </p:nvSpPr>
        <p:spPr bwMode="auto">
          <a:xfrm>
            <a:off x="76199" y="696913"/>
            <a:ext cx="11361549"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anose="020B0604020202020204" pitchFamily="34" charset="-128"/>
                <a:ea typeface="新細明體" pitchFamily="18" charset="-120"/>
              </a:rPr>
              <a:t>The following addresses are defined using slash notations.</a:t>
            </a:r>
          </a:p>
          <a:p>
            <a:pPr algn="just"/>
            <a:endParaRPr lang="en-US" altLang="zh-TW" sz="2400" dirty="0">
              <a:latin typeface="Arial Unicode MS" panose="020B0604020202020204" pitchFamily="34" charset="-128"/>
              <a:ea typeface="新細明體" pitchFamily="18" charset="-120"/>
            </a:endParaRPr>
          </a:p>
          <a:p>
            <a:pPr algn="just"/>
            <a:r>
              <a:rPr lang="en-US" altLang="zh-TW" sz="2400" dirty="0">
                <a:solidFill>
                  <a:schemeClr val="hlink"/>
                </a:solidFill>
                <a:latin typeface="Arial Unicode MS" panose="020B0604020202020204" pitchFamily="34" charset="-128"/>
                <a:ea typeface="新細明體" pitchFamily="18" charset="-120"/>
              </a:rPr>
              <a:t>a.</a:t>
            </a:r>
            <a:r>
              <a:rPr lang="en-US" altLang="zh-TW" sz="2400" dirty="0">
                <a:latin typeface="Arial Unicode MS" panose="020B0604020202020204" pitchFamily="34" charset="-128"/>
                <a:ea typeface="新細明體" pitchFamily="18" charset="-120"/>
              </a:rPr>
              <a:t> In the address 12.23.24.78/8, the network mask is 255.0.0.0. The mask has eight 1s and twenty-four 0s. The prefix length is 8; the suffix length is 24.</a:t>
            </a:r>
          </a:p>
          <a:p>
            <a:pPr algn="just">
              <a:buFontTx/>
              <a:buAutoNum type="alphaLcPeriod"/>
            </a:pPr>
            <a:endParaRPr lang="en-US" altLang="zh-TW" sz="2400" dirty="0">
              <a:latin typeface="Arial Unicode MS" panose="020B0604020202020204" pitchFamily="34" charset="-128"/>
              <a:ea typeface="新細明體" pitchFamily="18" charset="-120"/>
            </a:endParaRPr>
          </a:p>
          <a:p>
            <a:pPr algn="just"/>
            <a:r>
              <a:rPr lang="en-US" altLang="zh-TW" sz="2400" dirty="0">
                <a:solidFill>
                  <a:schemeClr val="hlink"/>
                </a:solidFill>
                <a:latin typeface="Arial Unicode MS" panose="020B0604020202020204" pitchFamily="34" charset="-128"/>
                <a:ea typeface="新細明體" pitchFamily="18" charset="-120"/>
              </a:rPr>
              <a:t>b.</a:t>
            </a:r>
            <a:r>
              <a:rPr lang="en-US" altLang="zh-TW" sz="2400" dirty="0">
                <a:latin typeface="Arial Unicode MS" panose="020B0604020202020204" pitchFamily="34" charset="-128"/>
                <a:ea typeface="新細明體" pitchFamily="18" charset="-120"/>
              </a:rPr>
              <a:t> In the address 130.11.232.156/16, the network mask is 255.255.0.0. The mask has sixteen 1s and sixteen 0s.The prefix length is 16; the suffix length is 16.</a:t>
            </a:r>
          </a:p>
          <a:p>
            <a:pPr algn="just"/>
            <a:endParaRPr lang="en-US" altLang="zh-TW" sz="2400" dirty="0">
              <a:latin typeface="Arial Unicode MS" panose="020B0604020202020204" pitchFamily="34" charset="-128"/>
              <a:ea typeface="新細明體" pitchFamily="18" charset="-120"/>
            </a:endParaRPr>
          </a:p>
          <a:p>
            <a:pPr algn="just"/>
            <a:r>
              <a:rPr lang="en-US" altLang="zh-TW" sz="2400" dirty="0">
                <a:solidFill>
                  <a:schemeClr val="hlink"/>
                </a:solidFill>
                <a:latin typeface="Arial Unicode MS" panose="020B0604020202020204" pitchFamily="34" charset="-128"/>
                <a:ea typeface="新細明體" pitchFamily="18" charset="-120"/>
              </a:rPr>
              <a:t>c.</a:t>
            </a:r>
            <a:r>
              <a:rPr lang="en-US" altLang="zh-TW" sz="2400" dirty="0">
                <a:latin typeface="Arial Unicode MS" panose="020B0604020202020204" pitchFamily="34" charset="-128"/>
                <a:ea typeface="新細明體" pitchFamily="18" charset="-120"/>
              </a:rPr>
              <a:t> In the address 167.199.170.82/27, the network mask is 255.255.255.224. The mask has twenty-seven 1s and five 0s. The prefix length is 27; the suffix length is 5.</a:t>
            </a:r>
          </a:p>
        </p:txBody>
      </p:sp>
    </p:spTree>
    <p:extLst>
      <p:ext uri="{BB962C8B-B14F-4D97-AF65-F5344CB8AC3E}">
        <p14:creationId xmlns:p14="http://schemas.microsoft.com/office/powerpoint/2010/main" val="1444595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0" name="Text Box 2"/>
          <p:cNvSpPr txBox="1">
            <a:spLocks noChangeArrowheads="1"/>
          </p:cNvSpPr>
          <p:nvPr/>
        </p:nvSpPr>
        <p:spPr bwMode="auto">
          <a:xfrm>
            <a:off x="148770" y="860330"/>
            <a:ext cx="1189446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anose="020B0604020202020204" pitchFamily="34" charset="-128"/>
                <a:ea typeface="新細明體" pitchFamily="18" charset="-120"/>
              </a:rPr>
              <a:t>One of the addresses in a block is 17.63.110.114/24. Find the number of addresses, the first address, and the last address in the block.</a:t>
            </a:r>
          </a:p>
          <a:p>
            <a:pPr algn="just"/>
            <a:r>
              <a:rPr lang="en-US" altLang="zh-TW" sz="2400" i="1" dirty="0">
                <a:solidFill>
                  <a:schemeClr val="hlink"/>
                </a:solidFill>
                <a:latin typeface="Arial Unicode MS" panose="020B0604020202020204" pitchFamily="34" charset="-128"/>
                <a:ea typeface="新細明體" pitchFamily="18" charset="-120"/>
              </a:rPr>
              <a:t>Solution</a:t>
            </a:r>
            <a:endParaRPr lang="en-US" altLang="zh-TW" sz="2400" dirty="0">
              <a:latin typeface="Arial Unicode MS" panose="020B0604020202020204" pitchFamily="34" charset="-128"/>
              <a:ea typeface="新細明體" pitchFamily="18" charset="-120"/>
            </a:endParaRPr>
          </a:p>
          <a:p>
            <a:pPr algn="just"/>
            <a:r>
              <a:rPr lang="en-US" altLang="zh-TW" sz="2400" dirty="0">
                <a:latin typeface="Arial Unicode MS" panose="020B0604020202020204" pitchFamily="34" charset="-128"/>
                <a:ea typeface="新細明體" pitchFamily="18" charset="-120"/>
              </a:rPr>
              <a:t>The network mask is 255.255.255.0.</a:t>
            </a:r>
          </a:p>
          <a:p>
            <a:pPr algn="just"/>
            <a:r>
              <a:rPr lang="en-US" altLang="zh-TW" sz="2400" dirty="0">
                <a:solidFill>
                  <a:schemeClr val="hlink"/>
                </a:solidFill>
                <a:latin typeface="Arial Unicode MS" panose="020B0604020202020204" pitchFamily="34" charset="-128"/>
                <a:ea typeface="新細明體" pitchFamily="18" charset="-120"/>
              </a:rPr>
              <a:t>a.</a:t>
            </a:r>
            <a:r>
              <a:rPr lang="en-US" altLang="zh-TW" sz="2400" dirty="0">
                <a:latin typeface="Arial Unicode MS" panose="020B0604020202020204" pitchFamily="34" charset="-128"/>
                <a:ea typeface="新細明體" pitchFamily="18" charset="-120"/>
              </a:rPr>
              <a:t> The number of addresses in the network is 2</a:t>
            </a:r>
            <a:r>
              <a:rPr lang="en-US" altLang="zh-TW" sz="2400" baseline="30000" dirty="0">
                <a:latin typeface="Arial Unicode MS" panose="020B0604020202020204" pitchFamily="34" charset="-128"/>
                <a:ea typeface="新細明體" pitchFamily="18" charset="-120"/>
              </a:rPr>
              <a:t>32 − 24</a:t>
            </a:r>
            <a:r>
              <a:rPr lang="en-US" altLang="zh-TW" sz="2400" dirty="0">
                <a:latin typeface="Arial Unicode MS" panose="020B0604020202020204" pitchFamily="34" charset="-128"/>
                <a:ea typeface="新細明體" pitchFamily="18" charset="-120"/>
              </a:rPr>
              <a:t> = 256.</a:t>
            </a:r>
          </a:p>
          <a:p>
            <a:pPr algn="just"/>
            <a:r>
              <a:rPr lang="en-US" altLang="zh-TW" sz="2400" dirty="0">
                <a:solidFill>
                  <a:schemeClr val="hlink"/>
                </a:solidFill>
                <a:latin typeface="Arial Unicode MS" panose="020B0604020202020204" pitchFamily="34" charset="-128"/>
                <a:ea typeface="新細明體" pitchFamily="18" charset="-120"/>
              </a:rPr>
              <a:t>b.</a:t>
            </a:r>
            <a:r>
              <a:rPr lang="en-US" altLang="zh-TW" sz="2400" dirty="0">
                <a:latin typeface="Arial Unicode MS" panose="020B0604020202020204" pitchFamily="34" charset="-128"/>
                <a:ea typeface="新細明體" pitchFamily="18" charset="-120"/>
              </a:rPr>
              <a:t> To find the first address, we use the short cut methods</a:t>
            </a:r>
            <a:br>
              <a:rPr lang="en-US" altLang="zh-TW" sz="2400" dirty="0">
                <a:latin typeface="Arial Unicode MS" panose="020B0604020202020204" pitchFamily="34" charset="-128"/>
                <a:ea typeface="新細明體" pitchFamily="18" charset="-120"/>
              </a:rPr>
            </a:br>
            <a:r>
              <a:rPr lang="en-US" altLang="zh-TW" sz="2400" dirty="0">
                <a:latin typeface="Arial Unicode MS" panose="020B0604020202020204" pitchFamily="34" charset="-128"/>
                <a:ea typeface="新細明體" pitchFamily="18" charset="-120"/>
              </a:rPr>
              <a:t>      discussed early in the chapter. The first address is</a:t>
            </a:r>
            <a:br>
              <a:rPr lang="en-US" altLang="zh-TW" sz="2400" dirty="0">
                <a:latin typeface="Arial Unicode MS" panose="020B0604020202020204" pitchFamily="34" charset="-128"/>
                <a:ea typeface="新細明體" pitchFamily="18" charset="-120"/>
              </a:rPr>
            </a:br>
            <a:r>
              <a:rPr lang="en-US" altLang="zh-TW" sz="2400" dirty="0">
                <a:latin typeface="Arial Unicode MS" panose="020B0604020202020204" pitchFamily="34" charset="-128"/>
                <a:ea typeface="新細明體" pitchFamily="18" charset="-120"/>
              </a:rPr>
              <a:t>      17.63.110.0/24.</a:t>
            </a:r>
          </a:p>
        </p:txBody>
      </p:sp>
      <p:pic>
        <p:nvPicPr>
          <p:cNvPr id="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4458" y="3466590"/>
            <a:ext cx="70389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2"/>
          <p:cNvSpPr txBox="1">
            <a:spLocks noChangeArrowheads="1"/>
          </p:cNvSpPr>
          <p:nvPr/>
        </p:nvSpPr>
        <p:spPr bwMode="auto">
          <a:xfrm>
            <a:off x="1275541" y="4519439"/>
            <a:ext cx="953974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dirty="0">
                <a:solidFill>
                  <a:schemeClr val="hlink"/>
                </a:solidFill>
                <a:latin typeface="Arial Unicode MS" panose="020B0604020202020204" pitchFamily="34" charset="-128"/>
                <a:ea typeface="新細明體" pitchFamily="18" charset="-120"/>
              </a:rPr>
              <a:t>c.</a:t>
            </a:r>
            <a:r>
              <a:rPr lang="en-US" altLang="zh-TW" sz="2400" dirty="0">
                <a:latin typeface="Arial Unicode MS" panose="020B0604020202020204" pitchFamily="34" charset="-128"/>
                <a:ea typeface="新細明體" pitchFamily="18" charset="-120"/>
              </a:rPr>
              <a:t> To find the last address, we use the complement of the 	network mask and the first short cut method we 	discussed  before. The last address is 17.63.110.255/24.</a:t>
            </a:r>
          </a:p>
        </p:txBody>
      </p:sp>
      <p:pic>
        <p:nvPicPr>
          <p:cNvPr id="15"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2185" y="5646737"/>
            <a:ext cx="816292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6248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70338" y="11723"/>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altLang="ko-KR" dirty="0">
                <a:solidFill>
                  <a:srgbClr val="002060"/>
                </a:solidFill>
                <a:latin typeface="Lucida Sans" pitchFamily="34" charset="0"/>
                <a:cs typeface="Times New Roman" pitchFamily="18" charset="0"/>
              </a:rPr>
              <a:t>Internet Address Allocation</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10997734" y="4804005"/>
            <a:ext cx="1072091" cy="1136183"/>
          </a:xfrm>
          <a:prstGeom prst="rect">
            <a:avLst/>
          </a:prstGeom>
        </p:spPr>
      </p:pic>
      <p:pic>
        <p:nvPicPr>
          <p:cNvPr id="2" name="Picture 1"/>
          <p:cNvPicPr>
            <a:picLocks noChangeAspect="1"/>
          </p:cNvPicPr>
          <p:nvPr/>
        </p:nvPicPr>
        <p:blipFill>
          <a:blip r:embed="rId8"/>
          <a:stretch>
            <a:fillRect/>
          </a:stretch>
        </p:blipFill>
        <p:spPr>
          <a:xfrm>
            <a:off x="8462003" y="785473"/>
            <a:ext cx="3729997" cy="2274912"/>
          </a:xfrm>
          <a:prstGeom prst="rect">
            <a:avLst/>
          </a:prstGeom>
        </p:spPr>
      </p:pic>
      <p:pic>
        <p:nvPicPr>
          <p:cNvPr id="3" name="Picture 2"/>
          <p:cNvPicPr>
            <a:picLocks noChangeAspect="1"/>
          </p:cNvPicPr>
          <p:nvPr/>
        </p:nvPicPr>
        <p:blipFill>
          <a:blip r:embed="rId9"/>
          <a:stretch>
            <a:fillRect/>
          </a:stretch>
        </p:blipFill>
        <p:spPr>
          <a:xfrm>
            <a:off x="3724919" y="1016825"/>
            <a:ext cx="4668958" cy="2182388"/>
          </a:xfrm>
          <a:prstGeom prst="rect">
            <a:avLst/>
          </a:prstGeom>
        </p:spPr>
      </p:pic>
      <p:pic>
        <p:nvPicPr>
          <p:cNvPr id="4" name="Picture 3"/>
          <p:cNvPicPr>
            <a:picLocks noChangeAspect="1"/>
          </p:cNvPicPr>
          <p:nvPr/>
        </p:nvPicPr>
        <p:blipFill>
          <a:blip r:embed="rId10"/>
          <a:stretch>
            <a:fillRect/>
          </a:stretch>
        </p:blipFill>
        <p:spPr>
          <a:xfrm>
            <a:off x="34926" y="1249029"/>
            <a:ext cx="3677163" cy="3505689"/>
          </a:xfrm>
          <a:prstGeom prst="rect">
            <a:avLst/>
          </a:prstGeom>
        </p:spPr>
      </p:pic>
      <p:pic>
        <p:nvPicPr>
          <p:cNvPr id="14" name="Picture 13">
            <a:extLst>
              <a:ext uri="{FF2B5EF4-FFF2-40B4-BE49-F238E27FC236}">
                <a16:creationId xmlns:a16="http://schemas.microsoft.com/office/drawing/2014/main" id="{3AD7C224-35CB-80EC-B679-997A75C750E2}"/>
              </a:ext>
            </a:extLst>
          </p:cNvPr>
          <p:cNvPicPr>
            <a:picLocks noChangeAspect="1"/>
          </p:cNvPicPr>
          <p:nvPr/>
        </p:nvPicPr>
        <p:blipFill>
          <a:blip r:embed="rId11"/>
          <a:stretch>
            <a:fillRect/>
          </a:stretch>
        </p:blipFill>
        <p:spPr>
          <a:xfrm>
            <a:off x="2414717" y="4449871"/>
            <a:ext cx="8321761" cy="2408129"/>
          </a:xfrm>
          <a:prstGeom prst="rect">
            <a:avLst/>
          </a:prstGeom>
        </p:spPr>
      </p:pic>
    </p:spTree>
    <p:extLst>
      <p:ext uri="{BB962C8B-B14F-4D97-AF65-F5344CB8AC3E}">
        <p14:creationId xmlns:p14="http://schemas.microsoft.com/office/powerpoint/2010/main" val="1819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1453"/>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2" name="Rectangle 1"/>
          <p:cNvSpPr/>
          <p:nvPr/>
        </p:nvSpPr>
        <p:spPr>
          <a:xfrm>
            <a:off x="4823132" y="764275"/>
            <a:ext cx="2922788" cy="584775"/>
          </a:xfrm>
          <a:prstGeom prst="rect">
            <a:avLst/>
          </a:prstGeom>
        </p:spPr>
        <p:txBody>
          <a:bodyPr wrap="none">
            <a:spAutoFit/>
          </a:bodyPr>
          <a:lstStyle/>
          <a:p>
            <a:r>
              <a:rPr lang="en-GB" sz="3200" b="1"/>
              <a:t>Block Allocation</a:t>
            </a:r>
            <a:endParaRPr lang="en-GB" sz="3200" b="1" dirty="0"/>
          </a:p>
        </p:txBody>
      </p:sp>
      <p:sp>
        <p:nvSpPr>
          <p:cNvPr id="3" name="Rectangle 2"/>
          <p:cNvSpPr/>
          <p:nvPr/>
        </p:nvSpPr>
        <p:spPr>
          <a:xfrm>
            <a:off x="369594" y="1305734"/>
            <a:ext cx="11424615" cy="461665"/>
          </a:xfrm>
          <a:prstGeom prst="rect">
            <a:avLst/>
          </a:prstGeom>
        </p:spPr>
        <p:txBody>
          <a:bodyPr wrap="square">
            <a:spAutoFit/>
          </a:bodyPr>
          <a:lstStyle/>
          <a:p>
            <a:r>
              <a:rPr lang="en-GB" sz="2400" dirty="0"/>
              <a:t>The ultimate responsibility of block allocation is given to a global authority called ICANN </a:t>
            </a:r>
          </a:p>
        </p:txBody>
      </p:sp>
      <p:sp>
        <p:nvSpPr>
          <p:cNvPr id="4" name="Rectangle 3"/>
          <p:cNvSpPr/>
          <p:nvPr/>
        </p:nvSpPr>
        <p:spPr>
          <a:xfrm>
            <a:off x="557359" y="2216319"/>
            <a:ext cx="11236849" cy="400110"/>
          </a:xfrm>
          <a:prstGeom prst="rect">
            <a:avLst/>
          </a:prstGeom>
        </p:spPr>
        <p:txBody>
          <a:bodyPr wrap="square">
            <a:spAutoFit/>
          </a:bodyPr>
          <a:lstStyle/>
          <a:p>
            <a:r>
              <a:rPr lang="en-GB" sz="2000" b="1" dirty="0">
                <a:solidFill>
                  <a:srgbClr val="00B050"/>
                </a:solidFill>
              </a:rPr>
              <a:t>For the proper operation of the CIDR, three restrictions need to be applied to the allocated block.</a:t>
            </a:r>
          </a:p>
        </p:txBody>
      </p:sp>
      <p:pic>
        <p:nvPicPr>
          <p:cNvPr id="6" name="Picture 5"/>
          <p:cNvPicPr>
            <a:picLocks noChangeAspect="1"/>
          </p:cNvPicPr>
          <p:nvPr/>
        </p:nvPicPr>
        <p:blipFill>
          <a:blip r:embed="rId7"/>
          <a:stretch>
            <a:fillRect/>
          </a:stretch>
        </p:blipFill>
        <p:spPr>
          <a:xfrm>
            <a:off x="2375451" y="2867104"/>
            <a:ext cx="8209464" cy="3584612"/>
          </a:xfrm>
          <a:prstGeom prst="rect">
            <a:avLst/>
          </a:prstGeom>
        </p:spPr>
      </p:pic>
    </p:spTree>
    <p:extLst>
      <p:ext uri="{BB962C8B-B14F-4D97-AF65-F5344CB8AC3E}">
        <p14:creationId xmlns:p14="http://schemas.microsoft.com/office/powerpoint/2010/main" val="165851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0" name="Text Box 2"/>
          <p:cNvSpPr txBox="1">
            <a:spLocks noChangeArrowheads="1"/>
          </p:cNvSpPr>
          <p:nvPr/>
        </p:nvSpPr>
        <p:spPr bwMode="auto">
          <a:xfrm>
            <a:off x="437494" y="1299580"/>
            <a:ext cx="1039161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dirty="0">
                <a:solidFill>
                  <a:srgbClr val="FF0000"/>
                </a:solidFill>
                <a:latin typeface="Arial Unicode MS" panose="020B0604020202020204" pitchFamily="34" charset="-128"/>
                <a:ea typeface="新細明體" pitchFamily="18" charset="-120"/>
              </a:rPr>
              <a:t>An ISP has requested a block of 1000 addresses. The following block is granted</a:t>
            </a:r>
            <a:r>
              <a:rPr lang="en-US" altLang="zh-TW" sz="2400" dirty="0">
                <a:latin typeface="Arial Unicode MS" panose="020B0604020202020204" pitchFamily="34" charset="-128"/>
                <a:ea typeface="新細明體" pitchFamily="18" charset="-120"/>
              </a:rPr>
              <a:t>.</a:t>
            </a:r>
          </a:p>
          <a:p>
            <a:pPr algn="just"/>
            <a:endParaRPr lang="en-US" altLang="zh-TW" sz="2400" dirty="0">
              <a:solidFill>
                <a:schemeClr val="hlink"/>
              </a:solidFill>
              <a:latin typeface="Arial Unicode MS" panose="020B0604020202020204" pitchFamily="34" charset="-128"/>
              <a:ea typeface="新細明體" pitchFamily="18" charset="-120"/>
            </a:endParaRPr>
          </a:p>
          <a:p>
            <a:pPr algn="just"/>
            <a:r>
              <a:rPr lang="en-US" altLang="zh-TW" sz="2400" dirty="0">
                <a:solidFill>
                  <a:schemeClr val="hlink"/>
                </a:solidFill>
                <a:latin typeface="Arial Unicode MS" panose="020B0604020202020204" pitchFamily="34" charset="-128"/>
                <a:ea typeface="新細明體" pitchFamily="18" charset="-120"/>
              </a:rPr>
              <a:t>a.</a:t>
            </a:r>
            <a:r>
              <a:rPr lang="en-US" altLang="zh-TW" sz="2400" dirty="0">
                <a:latin typeface="Arial Unicode MS" panose="020B0604020202020204" pitchFamily="34" charset="-128"/>
                <a:ea typeface="新細明體" pitchFamily="18" charset="-120"/>
              </a:rPr>
              <a:t> Since 1000 is not a power of 2, 1024 addresses are 	granted (1024 = 2</a:t>
            </a:r>
            <a:r>
              <a:rPr lang="en-US" altLang="zh-TW" sz="2400" baseline="30000" dirty="0">
                <a:latin typeface="Arial Unicode MS" panose="020B0604020202020204" pitchFamily="34" charset="-128"/>
                <a:ea typeface="新細明體" pitchFamily="18" charset="-120"/>
              </a:rPr>
              <a:t>10</a:t>
            </a:r>
            <a:r>
              <a:rPr lang="en-US" altLang="zh-TW" sz="2400" dirty="0">
                <a:latin typeface="Arial Unicode MS" panose="020B0604020202020204" pitchFamily="34" charset="-128"/>
                <a:ea typeface="新細明體" pitchFamily="18" charset="-120"/>
              </a:rPr>
              <a:t>).</a:t>
            </a:r>
          </a:p>
          <a:p>
            <a:pPr algn="just"/>
            <a:r>
              <a:rPr lang="en-US" altLang="zh-TW" sz="2400" dirty="0">
                <a:solidFill>
                  <a:schemeClr val="hlink"/>
                </a:solidFill>
                <a:latin typeface="Arial Unicode MS" panose="020B0604020202020204" pitchFamily="34" charset="-128"/>
                <a:ea typeface="新細明體" pitchFamily="18" charset="-120"/>
              </a:rPr>
              <a:t>b.</a:t>
            </a:r>
            <a:r>
              <a:rPr lang="en-US" altLang="zh-TW" sz="2400" dirty="0">
                <a:latin typeface="Arial Unicode MS" panose="020B0604020202020204" pitchFamily="34" charset="-128"/>
                <a:ea typeface="新細明體" pitchFamily="18" charset="-120"/>
              </a:rPr>
              <a:t> The prefix length for the block is calculated as n = 32 − </a:t>
            </a:r>
            <a:br>
              <a:rPr lang="en-US" altLang="zh-TW" sz="2400" dirty="0">
                <a:latin typeface="Arial Unicode MS" panose="020B0604020202020204" pitchFamily="34" charset="-128"/>
                <a:ea typeface="新細明體" pitchFamily="18" charset="-120"/>
              </a:rPr>
            </a:br>
            <a:r>
              <a:rPr lang="en-US" altLang="zh-TW" sz="2400" dirty="0">
                <a:latin typeface="Arial Unicode MS" panose="020B0604020202020204" pitchFamily="34" charset="-128"/>
                <a:ea typeface="新細明體" pitchFamily="18" charset="-120"/>
              </a:rPr>
              <a:t>     log</a:t>
            </a:r>
            <a:r>
              <a:rPr lang="en-US" altLang="zh-TW" sz="2400" baseline="-25000" dirty="0">
                <a:latin typeface="Arial Unicode MS" panose="020B0604020202020204" pitchFamily="34" charset="-128"/>
                <a:ea typeface="新細明體" pitchFamily="18" charset="-120"/>
              </a:rPr>
              <a:t>2</a:t>
            </a:r>
            <a:r>
              <a:rPr lang="en-US" altLang="zh-TW" sz="2400" baseline="30000" dirty="0">
                <a:latin typeface="Arial Unicode MS" panose="020B0604020202020204" pitchFamily="34" charset="-128"/>
                <a:ea typeface="新細明體" pitchFamily="18" charset="-120"/>
              </a:rPr>
              <a:t>1024</a:t>
            </a:r>
            <a:r>
              <a:rPr lang="en-US" altLang="zh-TW" sz="2400" dirty="0">
                <a:latin typeface="Arial Unicode MS" panose="020B0604020202020204" pitchFamily="34" charset="-128"/>
                <a:ea typeface="新細明體" pitchFamily="18" charset="-120"/>
              </a:rPr>
              <a:t> = 22.</a:t>
            </a:r>
          </a:p>
          <a:p>
            <a:pPr algn="just"/>
            <a:r>
              <a:rPr lang="en-US" altLang="zh-TW" sz="2400" dirty="0">
                <a:solidFill>
                  <a:schemeClr val="hlink"/>
                </a:solidFill>
                <a:latin typeface="Arial Unicode MS" panose="020B0604020202020204" pitchFamily="34" charset="-128"/>
                <a:ea typeface="新細明體" pitchFamily="18" charset="-120"/>
              </a:rPr>
              <a:t>c.</a:t>
            </a:r>
            <a:r>
              <a:rPr lang="en-US" altLang="zh-TW" sz="2400" dirty="0">
                <a:latin typeface="Arial Unicode MS" panose="020B0604020202020204" pitchFamily="34" charset="-128"/>
                <a:ea typeface="新細明體" pitchFamily="18" charset="-120"/>
              </a:rPr>
              <a:t> The beginning address is chosen as 18.14.12.0 (which is</a:t>
            </a:r>
            <a:br>
              <a:rPr lang="en-US" altLang="zh-TW" sz="2400" dirty="0">
                <a:latin typeface="Arial Unicode MS" panose="020B0604020202020204" pitchFamily="34" charset="-128"/>
                <a:ea typeface="新細明體" pitchFamily="18" charset="-120"/>
              </a:rPr>
            </a:br>
            <a:r>
              <a:rPr lang="en-US" altLang="zh-TW" sz="2400" dirty="0">
                <a:latin typeface="Arial Unicode MS" panose="020B0604020202020204" pitchFamily="34" charset="-128"/>
                <a:ea typeface="新細明體" pitchFamily="18" charset="-120"/>
              </a:rPr>
              <a:t>     divisible by 1024).</a:t>
            </a:r>
          </a:p>
          <a:p>
            <a:pPr algn="just"/>
            <a:endParaRPr lang="en-US" altLang="zh-TW" sz="2400" dirty="0">
              <a:latin typeface="Arial Unicode MS" panose="020B0604020202020204" pitchFamily="34" charset="-128"/>
              <a:ea typeface="新細明體" pitchFamily="18" charset="-120"/>
            </a:endParaRPr>
          </a:p>
          <a:p>
            <a:pPr algn="just"/>
            <a:r>
              <a:rPr lang="en-US" altLang="zh-TW" sz="2400" dirty="0">
                <a:latin typeface="Arial Unicode MS" panose="020B0604020202020204" pitchFamily="34" charset="-128"/>
                <a:ea typeface="新細明體" pitchFamily="18" charset="-120"/>
              </a:rPr>
              <a:t>The granted block is 18.14.12.0/22. The first address is 18.14.12.0/22 and the last address is 18.14.15.255/22.</a:t>
            </a:r>
          </a:p>
        </p:txBody>
      </p:sp>
    </p:spTree>
    <p:extLst>
      <p:ext uri="{BB962C8B-B14F-4D97-AF65-F5344CB8AC3E}">
        <p14:creationId xmlns:p14="http://schemas.microsoft.com/office/powerpoint/2010/main" val="4209215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3" name="Rectangle 2"/>
          <p:cNvSpPr/>
          <p:nvPr/>
        </p:nvSpPr>
        <p:spPr>
          <a:xfrm>
            <a:off x="35247" y="873219"/>
            <a:ext cx="12186959" cy="830997"/>
          </a:xfrm>
          <a:prstGeom prst="rect">
            <a:avLst/>
          </a:prstGeom>
        </p:spPr>
        <p:txBody>
          <a:bodyPr wrap="square">
            <a:spAutoFit/>
          </a:bodyPr>
          <a:lstStyle/>
          <a:p>
            <a:r>
              <a:rPr lang="en-GB" sz="2400" dirty="0">
                <a:solidFill>
                  <a:srgbClr val="7030A0"/>
                </a:solidFill>
              </a:rPr>
              <a:t>An organization (or an ISP) that is granted a range of addresses may divide the range into several subranges and assign each subrange to a subnetwork (or subnet).</a:t>
            </a:r>
            <a:endParaRPr lang="en-GB" sz="2400" dirty="0">
              <a:solidFill>
                <a:srgbClr val="7030A0"/>
              </a:solidFill>
              <a:latin typeface="Times New Roman" panose="02020603050405020304" pitchFamily="18" charset="0"/>
              <a:cs typeface="Times New Roman" panose="02020603050405020304" pitchFamily="18" charset="0"/>
            </a:endParaRPr>
          </a:p>
        </p:txBody>
      </p:sp>
      <p:sp>
        <p:nvSpPr>
          <p:cNvPr id="4" name="Rectangle 3"/>
          <p:cNvSpPr/>
          <p:nvPr/>
        </p:nvSpPr>
        <p:spPr>
          <a:xfrm>
            <a:off x="437298" y="3709665"/>
            <a:ext cx="9563033" cy="1200329"/>
          </a:xfrm>
          <a:prstGeom prst="rect">
            <a:avLst/>
          </a:prstGeom>
        </p:spPr>
        <p:txBody>
          <a:bodyPr wrap="square">
            <a:spAutoFit/>
          </a:bodyPr>
          <a:lstStyle/>
          <a:p>
            <a:r>
              <a:rPr lang="en-GB" sz="2400" dirty="0">
                <a:latin typeface="Times New Roman" panose="02020603050405020304" pitchFamily="18" charset="0"/>
                <a:cs typeface="Times New Roman" panose="02020603050405020304" pitchFamily="18" charset="0"/>
              </a:rPr>
              <a:t>1. The number of addresses in each subnetwork should be a power of 2.</a:t>
            </a:r>
          </a:p>
          <a:p>
            <a:r>
              <a:rPr lang="en-GB" sz="2400" dirty="0">
                <a:latin typeface="Times New Roman" panose="02020603050405020304" pitchFamily="18" charset="0"/>
                <a:cs typeface="Times New Roman" panose="02020603050405020304" pitchFamily="18" charset="0"/>
              </a:rPr>
              <a:t>2. The preﬁx length for each subnetwork should be found using the following formula: </a:t>
            </a:r>
          </a:p>
        </p:txBody>
      </p:sp>
      <p:sp>
        <p:nvSpPr>
          <p:cNvPr id="6" name="Rectangle 5"/>
          <p:cNvSpPr/>
          <p:nvPr/>
        </p:nvSpPr>
        <p:spPr>
          <a:xfrm>
            <a:off x="35247" y="1704316"/>
            <a:ext cx="11159360" cy="830997"/>
          </a:xfrm>
          <a:prstGeom prst="rect">
            <a:avLst/>
          </a:prstGeom>
        </p:spPr>
        <p:txBody>
          <a:bodyPr wrap="square">
            <a:spAutoFit/>
          </a:bodyPr>
          <a:lstStyle/>
          <a:p>
            <a:r>
              <a:rPr lang="en-GB" sz="2400" b="1">
                <a:solidFill>
                  <a:srgbClr val="00B050"/>
                </a:solidFill>
                <a:latin typeface="Times New Roman" panose="02020603050405020304" pitchFamily="18" charset="0"/>
                <a:cs typeface="Times New Roman" panose="02020603050405020304" pitchFamily="18" charset="0"/>
              </a:rPr>
              <a:t>Following steps need to be carefully followed to guarantee the proper operation of the subnetworks.</a:t>
            </a:r>
            <a:endParaRPr lang="en-GB" sz="2400" b="1" dirty="0">
              <a:solidFill>
                <a:srgbClr val="00B05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7"/>
          <a:stretch>
            <a:fillRect/>
          </a:stretch>
        </p:blipFill>
        <p:spPr>
          <a:xfrm>
            <a:off x="3542062" y="4909994"/>
            <a:ext cx="2219648" cy="520659"/>
          </a:xfrm>
          <a:prstGeom prst="rect">
            <a:avLst/>
          </a:prstGeom>
        </p:spPr>
      </p:pic>
      <p:sp>
        <p:nvSpPr>
          <p:cNvPr id="11" name="Rectangle 10"/>
          <p:cNvSpPr/>
          <p:nvPr/>
        </p:nvSpPr>
        <p:spPr>
          <a:xfrm>
            <a:off x="2713709" y="5325592"/>
            <a:ext cx="8108660" cy="1200329"/>
          </a:xfrm>
          <a:prstGeom prst="rect">
            <a:avLst/>
          </a:prstGeom>
        </p:spPr>
        <p:txBody>
          <a:bodyPr wrap="square">
            <a:spAutoFit/>
          </a:bodyPr>
          <a:lstStyle/>
          <a:p>
            <a:r>
              <a:rPr lang="en-GB" sz="2400" dirty="0">
                <a:latin typeface="Times New Roman" panose="02020603050405020304" pitchFamily="18" charset="0"/>
                <a:cs typeface="Times New Roman" panose="02020603050405020304" pitchFamily="18" charset="0"/>
              </a:rPr>
              <a:t>3. The starting address in each subnetwork should be divisible by the number of addresses in that subnetwork. This can be achieved if we ﬁrst assign addresses to larger networks. </a:t>
            </a:r>
          </a:p>
        </p:txBody>
      </p:sp>
      <p:sp>
        <p:nvSpPr>
          <p:cNvPr id="14"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 </a:t>
            </a:r>
            <a:r>
              <a:rPr lang="en-US" altLang="zh-TW" dirty="0">
                <a:solidFill>
                  <a:srgbClr val="00B0F0"/>
                </a:solidFill>
                <a:latin typeface="Times" panose="02020603050405020304" pitchFamily="18" charset="0"/>
                <a:ea typeface="新細明體" pitchFamily="18" charset="-120"/>
              </a:rPr>
              <a:t>(</a:t>
            </a:r>
            <a:r>
              <a:rPr lang="en-GB" sz="4400" b="1" dirty="0">
                <a:solidFill>
                  <a:srgbClr val="00B0F0"/>
                </a:solidFill>
                <a:latin typeface="Times New Roman" panose="02020603050405020304" pitchFamily="18" charset="0"/>
                <a:cs typeface="Times New Roman" panose="02020603050405020304" pitchFamily="18" charset="0"/>
              </a:rPr>
              <a:t>Subnetting)</a:t>
            </a:r>
          </a:p>
        </p:txBody>
      </p:sp>
      <p:sp>
        <p:nvSpPr>
          <p:cNvPr id="15" name="TextBox 14">
            <a:extLst>
              <a:ext uri="{FF2B5EF4-FFF2-40B4-BE49-F238E27FC236}">
                <a16:creationId xmlns:a16="http://schemas.microsoft.com/office/drawing/2014/main" id="{A5E4D3E3-92CC-D2FD-75E2-ADDE7628046F}"/>
              </a:ext>
            </a:extLst>
          </p:cNvPr>
          <p:cNvSpPr txBox="1"/>
          <p:nvPr/>
        </p:nvSpPr>
        <p:spPr>
          <a:xfrm>
            <a:off x="562959" y="2698582"/>
            <a:ext cx="11453676" cy="1015663"/>
          </a:xfrm>
          <a:prstGeom prst="rect">
            <a:avLst/>
          </a:prstGeom>
          <a:noFill/>
        </p:spPr>
        <p:txBody>
          <a:bodyPr wrap="square">
            <a:spAutoFit/>
          </a:bodyPr>
          <a:lstStyle/>
          <a:p>
            <a:pPr algn="just"/>
            <a:r>
              <a:rPr lang="en-GB" sz="2000" dirty="0">
                <a:solidFill>
                  <a:srgbClr val="0070C0"/>
                </a:solidFill>
              </a:rPr>
              <a:t>The total number of addresses granted to the organization is N, the prefix length is n, the assigned number of addresses to each subnetwork is </a:t>
            </a:r>
            <a:r>
              <a:rPr lang="en-GB" sz="2000" dirty="0" err="1">
                <a:solidFill>
                  <a:srgbClr val="0070C0"/>
                </a:solidFill>
              </a:rPr>
              <a:t>Nsub</a:t>
            </a:r>
            <a:r>
              <a:rPr lang="en-GB" sz="2000" dirty="0">
                <a:solidFill>
                  <a:srgbClr val="0070C0"/>
                </a:solidFill>
              </a:rPr>
              <a:t>, the prefix length for each subnetwork is </a:t>
            </a:r>
            <a:r>
              <a:rPr lang="en-GB" sz="2000" dirty="0" err="1">
                <a:solidFill>
                  <a:srgbClr val="0070C0"/>
                </a:solidFill>
              </a:rPr>
              <a:t>nsub</a:t>
            </a:r>
            <a:r>
              <a:rPr lang="en-GB" sz="2000" dirty="0">
                <a:solidFill>
                  <a:srgbClr val="0070C0"/>
                </a:solidFill>
              </a:rPr>
              <a:t>, and the total number of subnetworks is s</a:t>
            </a:r>
            <a:endParaRPr lang="en-US" sz="2000" dirty="0">
              <a:solidFill>
                <a:srgbClr val="0070C0"/>
              </a:solidFill>
            </a:endParaRPr>
          </a:p>
        </p:txBody>
      </p:sp>
    </p:spTree>
    <p:extLst>
      <p:ext uri="{BB962C8B-B14F-4D97-AF65-F5344CB8AC3E}">
        <p14:creationId xmlns:p14="http://schemas.microsoft.com/office/powerpoint/2010/main" val="351086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0" name="Text Box 2"/>
          <p:cNvSpPr txBox="1">
            <a:spLocks noChangeArrowheads="1"/>
          </p:cNvSpPr>
          <p:nvPr/>
        </p:nvSpPr>
        <p:spPr bwMode="auto">
          <a:xfrm>
            <a:off x="805912" y="2943208"/>
            <a:ext cx="9826919"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solidFill>
                  <a:srgbClr val="FF0000"/>
                </a:solidFill>
                <a:latin typeface="Times New Roman" panose="02020603050405020304" pitchFamily="18" charset="0"/>
                <a:ea typeface="新細明體" pitchFamily="18" charset="-120"/>
                <a:cs typeface="Times New Roman" panose="02020603050405020304" pitchFamily="18" charset="0"/>
              </a:rPr>
              <a:t>An BTCL is granted a block of addresses starting with 190.100.0.0/16 (65,536 addresses)</a:t>
            </a:r>
            <a:r>
              <a:rPr lang="en-US" altLang="zh-TW" sz="2000" dirty="0">
                <a:latin typeface="Times New Roman" panose="02020603050405020304" pitchFamily="18" charset="0"/>
                <a:ea typeface="新細明體" pitchFamily="18" charset="-120"/>
                <a:cs typeface="Times New Roman" panose="02020603050405020304" pitchFamily="18" charset="0"/>
              </a:rPr>
              <a:t>. </a:t>
            </a:r>
          </a:p>
          <a:p>
            <a:pPr algn="just"/>
            <a:endParaRPr lang="en-US" altLang="zh-TW" sz="2000" dirty="0">
              <a:latin typeface="Times New Roman" panose="02020603050405020304" pitchFamily="18" charset="0"/>
              <a:ea typeface="新細明體" pitchFamily="18" charset="-120"/>
              <a:cs typeface="Times New Roman" panose="02020603050405020304" pitchFamily="18" charset="0"/>
            </a:endParaRPr>
          </a:p>
          <a:p>
            <a:pPr algn="just"/>
            <a:r>
              <a:rPr lang="en-US" altLang="zh-TW" sz="2000" dirty="0">
                <a:latin typeface="Times New Roman" panose="02020603050405020304" pitchFamily="18" charset="0"/>
                <a:ea typeface="新細明體" pitchFamily="18" charset="-120"/>
                <a:cs typeface="Times New Roman" panose="02020603050405020304" pitchFamily="18" charset="0"/>
              </a:rPr>
              <a:t>The ISP needs to distribute these addresses to three groups of customers as follows:</a:t>
            </a:r>
          </a:p>
          <a:p>
            <a:pPr algn="just"/>
            <a:r>
              <a:rPr lang="en-US" altLang="zh-TW" sz="2000" dirty="0">
                <a:latin typeface="Times New Roman" panose="02020603050405020304" pitchFamily="18" charset="0"/>
                <a:ea typeface="新細明體" pitchFamily="18" charset="-120"/>
                <a:cs typeface="Times New Roman" panose="02020603050405020304" pitchFamily="18" charset="0"/>
              </a:rPr>
              <a:t>❑ The Dhaka group has 64 customers; each needs approximately 256 addresses.</a:t>
            </a:r>
          </a:p>
          <a:p>
            <a:pPr algn="just"/>
            <a:r>
              <a:rPr lang="en-US" altLang="zh-TW" sz="2000" dirty="0">
                <a:latin typeface="Times New Roman" panose="02020603050405020304" pitchFamily="18" charset="0"/>
                <a:ea typeface="新細明體" pitchFamily="18" charset="-120"/>
                <a:cs typeface="Times New Roman" panose="02020603050405020304" pitchFamily="18" charset="0"/>
              </a:rPr>
              <a:t>❑The </a:t>
            </a:r>
            <a:r>
              <a:rPr lang="en-US" altLang="zh-TW" sz="2000" dirty="0" err="1">
                <a:latin typeface="Times New Roman" panose="02020603050405020304" pitchFamily="18" charset="0"/>
                <a:ea typeface="新細明體" pitchFamily="18" charset="-120"/>
                <a:cs typeface="Times New Roman" panose="02020603050405020304" pitchFamily="18" charset="0"/>
              </a:rPr>
              <a:t>Barishal</a:t>
            </a:r>
            <a:r>
              <a:rPr lang="en-US" altLang="zh-TW" sz="2000" dirty="0">
                <a:latin typeface="Times New Roman" panose="02020603050405020304" pitchFamily="18" charset="0"/>
                <a:ea typeface="新細明體" pitchFamily="18" charset="-120"/>
                <a:cs typeface="Times New Roman" panose="02020603050405020304" pitchFamily="18" charset="0"/>
              </a:rPr>
              <a:t> group has 128 customers; each needs</a:t>
            </a:r>
            <a:br>
              <a:rPr lang="en-US" altLang="zh-TW" sz="2000" dirty="0">
                <a:latin typeface="Times New Roman" panose="02020603050405020304" pitchFamily="18" charset="0"/>
                <a:ea typeface="新細明體" pitchFamily="18" charset="-120"/>
                <a:cs typeface="Times New Roman" panose="02020603050405020304" pitchFamily="18" charset="0"/>
              </a:rPr>
            </a:br>
            <a:r>
              <a:rPr lang="en-US" altLang="zh-TW" sz="2000" dirty="0">
                <a:latin typeface="Times New Roman" panose="02020603050405020304" pitchFamily="18" charset="0"/>
                <a:ea typeface="新細明體" pitchFamily="18" charset="-120"/>
                <a:cs typeface="Times New Roman" panose="02020603050405020304" pitchFamily="18" charset="0"/>
              </a:rPr>
              <a:t>    approximately 128 addresses. </a:t>
            </a:r>
          </a:p>
          <a:p>
            <a:pPr algn="just"/>
            <a:r>
              <a:rPr lang="en-US" altLang="zh-TW" sz="2000" dirty="0">
                <a:latin typeface="Times New Roman" panose="02020603050405020304" pitchFamily="18" charset="0"/>
                <a:ea typeface="新細明體" pitchFamily="18" charset="-120"/>
                <a:cs typeface="Times New Roman" panose="02020603050405020304" pitchFamily="18" charset="0"/>
              </a:rPr>
              <a:t>❑ The Khulna group has 128 customers; each needs approximately 64 addresses.</a:t>
            </a:r>
          </a:p>
          <a:p>
            <a:pPr algn="just"/>
            <a:r>
              <a:rPr lang="en-US" altLang="zh-TW" sz="2000" dirty="0">
                <a:latin typeface="Times New Roman" panose="02020603050405020304" pitchFamily="18" charset="0"/>
                <a:ea typeface="新細明體" pitchFamily="18" charset="-120"/>
                <a:cs typeface="Times New Roman" panose="02020603050405020304" pitchFamily="18" charset="0"/>
              </a:rPr>
              <a:t>We design the </a:t>
            </a:r>
            <a:r>
              <a:rPr lang="en-US" altLang="zh-TW" sz="2000" dirty="0" err="1">
                <a:latin typeface="Times New Roman" panose="02020603050405020304" pitchFamily="18" charset="0"/>
                <a:ea typeface="新細明體" pitchFamily="18" charset="-120"/>
                <a:cs typeface="Times New Roman" panose="02020603050405020304" pitchFamily="18" charset="0"/>
              </a:rPr>
              <a:t>subblocks</a:t>
            </a:r>
            <a:r>
              <a:rPr lang="en-US" altLang="zh-TW" sz="2000" dirty="0">
                <a:latin typeface="Times New Roman" panose="02020603050405020304" pitchFamily="18" charset="0"/>
                <a:ea typeface="新細明體" pitchFamily="18" charset="-120"/>
                <a:cs typeface="Times New Roman" panose="02020603050405020304" pitchFamily="18" charset="0"/>
              </a:rPr>
              <a:t> and find out how many addresses are still available after these allocations.</a:t>
            </a:r>
          </a:p>
          <a:p>
            <a:pPr algn="just"/>
            <a:endParaRPr lang="en-US" altLang="zh-TW" sz="2000" dirty="0">
              <a:latin typeface="Times New Roman" panose="02020603050405020304" pitchFamily="18" charset="0"/>
              <a:ea typeface="新細明體" pitchFamily="18" charset="-120"/>
              <a:cs typeface="Times New Roman" panose="02020603050405020304" pitchFamily="18" charset="0"/>
            </a:endParaRPr>
          </a:p>
        </p:txBody>
      </p:sp>
      <p:sp>
        <p:nvSpPr>
          <p:cNvPr id="11" name="Rectangle 10"/>
          <p:cNvSpPr/>
          <p:nvPr/>
        </p:nvSpPr>
        <p:spPr>
          <a:xfrm>
            <a:off x="359116" y="765919"/>
            <a:ext cx="11032137" cy="1938992"/>
          </a:xfrm>
          <a:prstGeom prst="rect">
            <a:avLst/>
          </a:prstGeom>
        </p:spPr>
        <p:txBody>
          <a:bodyPr wrap="square">
            <a:spAutoFit/>
          </a:bodyPr>
          <a:lstStyle/>
          <a:p>
            <a:pPr algn="just"/>
            <a:r>
              <a:rPr lang="en-GB" sz="2400" b="1" dirty="0">
                <a:solidFill>
                  <a:srgbClr val="00B0F0"/>
                </a:solidFill>
              </a:rPr>
              <a:t>Address Aggregation</a:t>
            </a:r>
          </a:p>
          <a:p>
            <a:pPr algn="just"/>
            <a:r>
              <a:rPr lang="en-GB" sz="2400" dirty="0"/>
              <a:t>One of the advantages of CIDR architecture is address aggregation. ICANN assigns a large block of addresses to an ISP. Each ISP in turn divides its assigned block into smaller </a:t>
            </a:r>
            <a:r>
              <a:rPr lang="en-GB" sz="2400" dirty="0" err="1"/>
              <a:t>subblocks</a:t>
            </a:r>
            <a:r>
              <a:rPr lang="en-GB" sz="2400" dirty="0"/>
              <a:t> and grants the </a:t>
            </a:r>
            <a:r>
              <a:rPr lang="en-GB" sz="2400" dirty="0" err="1"/>
              <a:t>subblocks</a:t>
            </a:r>
            <a:r>
              <a:rPr lang="en-GB" sz="2400" dirty="0"/>
              <a:t> to its customers; many blocks of addresses are aggregated in one block and granted to one ISP. </a:t>
            </a:r>
          </a:p>
        </p:txBody>
      </p:sp>
      <p:sp>
        <p:nvSpPr>
          <p:cNvPr id="2" name="Rectangle 1"/>
          <p:cNvSpPr/>
          <p:nvPr/>
        </p:nvSpPr>
        <p:spPr>
          <a:xfrm>
            <a:off x="359116" y="2664885"/>
            <a:ext cx="1383712" cy="461665"/>
          </a:xfrm>
          <a:prstGeom prst="rect">
            <a:avLst/>
          </a:prstGeom>
        </p:spPr>
        <p:txBody>
          <a:bodyPr wrap="none">
            <a:spAutoFit/>
          </a:bodyPr>
          <a:lstStyle/>
          <a:p>
            <a:r>
              <a:rPr lang="en-US" altLang="zh-TW" sz="2400" b="1" dirty="0">
                <a:solidFill>
                  <a:srgbClr val="FF0000"/>
                </a:solidFill>
                <a:latin typeface="Arial Unicode MS" panose="020B0604020202020204" pitchFamily="34" charset="-128"/>
                <a:ea typeface="新細明體" pitchFamily="18" charset="-120"/>
              </a:rPr>
              <a:t>Example</a:t>
            </a:r>
            <a:endParaRPr lang="en-GB" sz="2400" b="1" dirty="0">
              <a:solidFill>
                <a:srgbClr val="FF0000"/>
              </a:solidFill>
            </a:endParaRPr>
          </a:p>
        </p:txBody>
      </p:sp>
      <p:sp>
        <p:nvSpPr>
          <p:cNvPr id="15"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spTree>
    <p:extLst>
      <p:ext uri="{BB962C8B-B14F-4D97-AF65-F5344CB8AC3E}">
        <p14:creationId xmlns:p14="http://schemas.microsoft.com/office/powerpoint/2010/main" val="370029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5"/>
          <p:cNvSpPr>
            <a:spLocks noChangeArrowheads="1"/>
          </p:cNvSpPr>
          <p:nvPr/>
        </p:nvSpPr>
        <p:spPr bwMode="auto">
          <a:xfrm>
            <a:off x="611777" y="1362077"/>
            <a:ext cx="1037408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800" dirty="0">
                <a:latin typeface="Arial Unicode MS" pitchFamily="34" charset="-128"/>
              </a:rPr>
              <a:t>Four levels of addresses are used in an internet employing the TCP/IP protocols: physical address, logical address, port address, and application-specific address. Each address is related to a one layer in the TCP/IP architecture, as shown in Figure.</a:t>
            </a:r>
          </a:p>
        </p:txBody>
      </p:sp>
      <p:sp>
        <p:nvSpPr>
          <p:cNvPr id="11" name="Rectangle 4"/>
          <p:cNvSpPr>
            <a:spLocks noChangeArrowheads="1"/>
          </p:cNvSpPr>
          <p:nvPr/>
        </p:nvSpPr>
        <p:spPr bwMode="auto">
          <a:xfrm>
            <a:off x="362178" y="3621657"/>
            <a:ext cx="6705600" cy="302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spcAft>
                <a:spcPct val="10000"/>
              </a:spcAft>
              <a:buClr>
                <a:schemeClr val="tx1"/>
              </a:buClr>
              <a:buSzPct val="117000"/>
              <a:buFont typeface="Wingdings" panose="05000000000000000000" pitchFamily="2" charset="2"/>
              <a:buChar char="ü"/>
            </a:pPr>
            <a:r>
              <a:rPr lang="en-US" altLang="en-US" sz="2800" dirty="0">
                <a:solidFill>
                  <a:srgbClr val="0033CC"/>
                </a:solidFill>
                <a:latin typeface="Times New Roman" panose="02020603050405020304" pitchFamily="18" charset="0"/>
              </a:rPr>
              <a:t> Physical Addresses    </a:t>
            </a:r>
            <a:r>
              <a:rPr lang="en-US" b="1" dirty="0">
                <a:solidFill>
                  <a:srgbClr val="FF0000"/>
                </a:solidFill>
              </a:rPr>
              <a:t>07:01:02:01:2C:4B</a:t>
            </a:r>
            <a:endParaRPr lang="en-US" altLang="en-US" sz="2800" dirty="0">
              <a:solidFill>
                <a:srgbClr val="FF0000"/>
              </a:solidFill>
              <a:latin typeface="Times New Roman" panose="02020603050405020304" pitchFamily="18" charset="0"/>
            </a:endParaRPr>
          </a:p>
          <a:p>
            <a:pPr>
              <a:spcBef>
                <a:spcPct val="10000"/>
              </a:spcBef>
              <a:spcAft>
                <a:spcPct val="10000"/>
              </a:spcAft>
              <a:buClr>
                <a:schemeClr val="tx1"/>
              </a:buClr>
              <a:buSzPct val="117000"/>
              <a:buFont typeface="Wingdings" panose="05000000000000000000" pitchFamily="2" charset="2"/>
              <a:buChar char="ü"/>
            </a:pPr>
            <a:r>
              <a:rPr lang="en-US" altLang="en-US" sz="2800" dirty="0">
                <a:solidFill>
                  <a:srgbClr val="0033CC"/>
                </a:solidFill>
                <a:latin typeface="Times New Roman" panose="02020603050405020304" pitchFamily="18" charset="0"/>
              </a:rPr>
              <a:t> Logical Addresses/IP Address  </a:t>
            </a:r>
            <a:r>
              <a:rPr lang="en-US" altLang="en-US" sz="2800" dirty="0">
                <a:solidFill>
                  <a:srgbClr val="FF0000"/>
                </a:solidFill>
                <a:latin typeface="Times New Roman" panose="02020603050405020304" pitchFamily="18" charset="0"/>
              </a:rPr>
              <a:t>10.28.32.1</a:t>
            </a:r>
          </a:p>
          <a:p>
            <a:pPr>
              <a:spcBef>
                <a:spcPct val="10000"/>
              </a:spcBef>
              <a:spcAft>
                <a:spcPct val="10000"/>
              </a:spcAft>
              <a:buClr>
                <a:schemeClr val="tx1"/>
              </a:buClr>
              <a:buSzPct val="117000"/>
              <a:buFont typeface="Wingdings" panose="05000000000000000000" pitchFamily="2" charset="2"/>
              <a:buChar char="ü"/>
            </a:pPr>
            <a:r>
              <a:rPr lang="en-US" altLang="en-US" sz="2800" dirty="0">
                <a:solidFill>
                  <a:srgbClr val="FF0000"/>
                </a:solidFill>
                <a:latin typeface="Times New Roman" panose="02020603050405020304" pitchFamily="18" charset="0"/>
              </a:rPr>
              <a:t>103.133.254.0/22</a:t>
            </a:r>
          </a:p>
          <a:p>
            <a:pPr>
              <a:spcBef>
                <a:spcPct val="10000"/>
              </a:spcBef>
              <a:spcAft>
                <a:spcPct val="10000"/>
              </a:spcAft>
              <a:buClr>
                <a:schemeClr val="tx1"/>
              </a:buClr>
              <a:buSzPct val="117000"/>
              <a:buFont typeface="Wingdings" panose="05000000000000000000" pitchFamily="2" charset="2"/>
              <a:buChar char="ü"/>
            </a:pPr>
            <a:r>
              <a:rPr lang="en-US" altLang="en-US" sz="2800" dirty="0">
                <a:solidFill>
                  <a:srgbClr val="0033CC"/>
                </a:solidFill>
                <a:latin typeface="Times New Roman" panose="02020603050405020304" pitchFamily="18" charset="0"/>
              </a:rPr>
              <a:t> Port Addresses  </a:t>
            </a:r>
            <a:r>
              <a:rPr lang="en-US" altLang="en-US" sz="2800" dirty="0">
                <a:solidFill>
                  <a:srgbClr val="FF0000"/>
                </a:solidFill>
                <a:latin typeface="Times New Roman" panose="02020603050405020304" pitchFamily="18" charset="0"/>
              </a:rPr>
              <a:t>HTTP 80</a:t>
            </a:r>
          </a:p>
          <a:p>
            <a:pPr>
              <a:spcBef>
                <a:spcPct val="10000"/>
              </a:spcBef>
              <a:spcAft>
                <a:spcPct val="10000"/>
              </a:spcAft>
              <a:buClr>
                <a:schemeClr val="tx1"/>
              </a:buClr>
              <a:buSzPct val="117000"/>
              <a:buFont typeface="Wingdings" panose="05000000000000000000" pitchFamily="2" charset="2"/>
              <a:buChar char="ü"/>
            </a:pPr>
            <a:r>
              <a:rPr lang="en-US" altLang="en-US" sz="2800" dirty="0">
                <a:solidFill>
                  <a:srgbClr val="0033CC"/>
                </a:solidFill>
                <a:latin typeface="Times New Roman" panose="02020603050405020304" pitchFamily="18" charset="0"/>
              </a:rPr>
              <a:t> Application-Specific Addresses  			                    </a:t>
            </a:r>
            <a:r>
              <a:rPr lang="en-US" altLang="en-US" sz="2800" dirty="0">
                <a:solidFill>
                  <a:srgbClr val="FF0000"/>
                </a:solidFill>
                <a:latin typeface="Times New Roman" panose="02020603050405020304" pitchFamily="18" charset="0"/>
              </a:rPr>
              <a:t>techgirl@cse.pstu.ac.bd</a:t>
            </a:r>
          </a:p>
        </p:txBody>
      </p:sp>
      <p:pic>
        <p:nvPicPr>
          <p:cNvPr id="14"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4590" y="3280682"/>
            <a:ext cx="5112775" cy="2727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altLang="ko-KR" dirty="0">
                <a:solidFill>
                  <a:srgbClr val="002060"/>
                </a:solidFill>
                <a:latin typeface="Lucida Sans" pitchFamily="34" charset="0"/>
                <a:cs typeface="Times New Roman" pitchFamily="18" charset="0"/>
              </a:rPr>
              <a:t>Addressing</a:t>
            </a:r>
            <a:endParaRPr lang="ko-KR" altLang="en-US" dirty="0">
              <a:solidFill>
                <a:srgbClr val="002060"/>
              </a:solidFill>
              <a:latin typeface="Lucida Sans" pitchFamily="34" charset="0"/>
              <a:cs typeface="Times New Roman" pitchFamily="18" charset="0"/>
            </a:endParaRPr>
          </a:p>
        </p:txBody>
      </p:sp>
    </p:spTree>
    <p:extLst>
      <p:ext uri="{BB962C8B-B14F-4D97-AF65-F5344CB8AC3E}">
        <p14:creationId xmlns:p14="http://schemas.microsoft.com/office/powerpoint/2010/main" val="261514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0" name="Text Box 2"/>
          <p:cNvSpPr txBox="1">
            <a:spLocks noChangeArrowheads="1"/>
          </p:cNvSpPr>
          <p:nvPr/>
        </p:nvSpPr>
        <p:spPr bwMode="auto">
          <a:xfrm>
            <a:off x="1107263" y="764275"/>
            <a:ext cx="936433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i="1" dirty="0">
                <a:solidFill>
                  <a:schemeClr val="hlink"/>
                </a:solidFill>
                <a:latin typeface="Arial Unicode MS" panose="020B0604020202020204" pitchFamily="34" charset="-128"/>
                <a:ea typeface="新細明體" pitchFamily="18" charset="-120"/>
              </a:rPr>
              <a:t>Solution</a:t>
            </a:r>
          </a:p>
          <a:p>
            <a:pPr algn="just"/>
            <a:r>
              <a:rPr lang="en-US" altLang="zh-TW" sz="2400" dirty="0">
                <a:latin typeface="Arial Unicode MS" panose="020B0604020202020204" pitchFamily="34" charset="-128"/>
                <a:ea typeface="新細明體" pitchFamily="18" charset="-120"/>
              </a:rPr>
              <a:t>Let us solve the problem in two steps. In the first step, we allocate a </a:t>
            </a:r>
            <a:r>
              <a:rPr lang="en-US" altLang="zh-TW" sz="2400" dirty="0" err="1">
                <a:latin typeface="Arial Unicode MS" panose="020B0604020202020204" pitchFamily="34" charset="-128"/>
                <a:ea typeface="新細明體" pitchFamily="18" charset="-120"/>
              </a:rPr>
              <a:t>subblock</a:t>
            </a:r>
            <a:r>
              <a:rPr lang="en-US" altLang="zh-TW" sz="2400" dirty="0">
                <a:latin typeface="Arial Unicode MS" panose="020B0604020202020204" pitchFamily="34" charset="-128"/>
                <a:ea typeface="新細明體" pitchFamily="18" charset="-120"/>
              </a:rPr>
              <a:t> of addresses to each group. The total number of addresses allocated to each group and the prefix length for each </a:t>
            </a:r>
            <a:r>
              <a:rPr lang="en-US" altLang="zh-TW" sz="2400" dirty="0" err="1">
                <a:latin typeface="Arial Unicode MS" panose="020B0604020202020204" pitchFamily="34" charset="-128"/>
                <a:ea typeface="新細明體" pitchFamily="18" charset="-120"/>
              </a:rPr>
              <a:t>subblock</a:t>
            </a:r>
            <a:r>
              <a:rPr lang="en-US" altLang="zh-TW" sz="2400" dirty="0">
                <a:latin typeface="Arial Unicode MS" panose="020B0604020202020204" pitchFamily="34" charset="-128"/>
                <a:ea typeface="新細明體" pitchFamily="18" charset="-120"/>
              </a:rPr>
              <a:t> can found as</a:t>
            </a:r>
          </a:p>
        </p:txBody>
      </p:sp>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3032" y="2991538"/>
            <a:ext cx="89408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p:nvSpPr>
        <p:spPr bwMode="auto">
          <a:xfrm>
            <a:off x="1275170" y="4406000"/>
            <a:ext cx="942502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anose="020B0604020202020204" pitchFamily="34" charset="-128"/>
                <a:ea typeface="新細明體" pitchFamily="18" charset="-120"/>
              </a:rPr>
              <a:t>Figure 1 shows the design for the first hierarchical level. Figure 2 shows the second level of the hierarchy. Note that we have used the first address for each customer as the subnet address and have reserved the last address as a special address.</a:t>
            </a:r>
          </a:p>
        </p:txBody>
      </p:sp>
      <p:sp>
        <p:nvSpPr>
          <p:cNvPr id="15" name="제목 2">
            <a:extLst>
              <a:ext uri="{FF2B5EF4-FFF2-40B4-BE49-F238E27FC236}">
                <a16:creationId xmlns:a16="http://schemas.microsoft.com/office/drawing/2014/main" id="{49D22F77-1738-468D-B68F-1FAF4A79BE5B}"/>
              </a:ext>
            </a:extLst>
          </p:cNvPr>
          <p:cNvSpPr txBox="1">
            <a:spLocks/>
          </p:cNvSpPr>
          <p:nvPr/>
        </p:nvSpPr>
        <p:spPr>
          <a:xfrm>
            <a:off x="175365" y="-54436"/>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spTree>
    <p:extLst>
      <p:ext uri="{BB962C8B-B14F-4D97-AF65-F5344CB8AC3E}">
        <p14:creationId xmlns:p14="http://schemas.microsoft.com/office/powerpoint/2010/main" val="1681070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7263" y="1751330"/>
            <a:ext cx="10977605" cy="3534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511354" y="1225297"/>
            <a:ext cx="3089307" cy="369332"/>
          </a:xfrm>
          <a:prstGeom prst="rect">
            <a:avLst/>
          </a:prstGeom>
        </p:spPr>
        <p:txBody>
          <a:bodyPr wrap="none">
            <a:spAutoFit/>
          </a:bodyPr>
          <a:lstStyle/>
          <a:p>
            <a:r>
              <a:rPr lang="en-US" altLang="en-US" i="1" dirty="0">
                <a:latin typeface="Times New Roman" panose="02020603050405020304" pitchFamily="18" charset="0"/>
              </a:rPr>
              <a:t>Solution to Example  first step</a:t>
            </a:r>
          </a:p>
        </p:txBody>
      </p:sp>
      <p:sp>
        <p:nvSpPr>
          <p:cNvPr id="11" name="제목 2">
            <a:extLst>
              <a:ext uri="{FF2B5EF4-FFF2-40B4-BE49-F238E27FC236}">
                <a16:creationId xmlns:a16="http://schemas.microsoft.com/office/drawing/2014/main" id="{49D22F77-1738-468D-B68F-1FAF4A79BE5B}"/>
              </a:ext>
            </a:extLst>
          </p:cNvPr>
          <p:cNvSpPr txBox="1">
            <a:spLocks/>
          </p:cNvSpPr>
          <p:nvPr/>
        </p:nvSpPr>
        <p:spPr>
          <a:xfrm>
            <a:off x="152400" y="15240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spTree>
    <p:extLst>
      <p:ext uri="{BB962C8B-B14F-4D97-AF65-F5344CB8AC3E}">
        <p14:creationId xmlns:p14="http://schemas.microsoft.com/office/powerpoint/2010/main" val="818704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1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2185" y="1274214"/>
            <a:ext cx="77787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535" y="3026814"/>
            <a:ext cx="7732713"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8535" y="4749252"/>
            <a:ext cx="77152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7030A0"/>
                </a:solidFill>
                <a:latin typeface="Times" panose="02020603050405020304" pitchFamily="18" charset="0"/>
                <a:ea typeface="新細明體" pitchFamily="18" charset="-120"/>
              </a:rPr>
              <a:t>Classless Addressing</a:t>
            </a:r>
          </a:p>
        </p:txBody>
      </p:sp>
    </p:spTree>
    <p:extLst>
      <p:ext uri="{BB962C8B-B14F-4D97-AF65-F5344CB8AC3E}">
        <p14:creationId xmlns:p14="http://schemas.microsoft.com/office/powerpoint/2010/main" val="331135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latin typeface="Times" panose="02020603050405020304" pitchFamily="18" charset="0"/>
                <a:ea typeface="新細明體" pitchFamily="18" charset="-120"/>
              </a:rPr>
              <a:t>SPECIAL ADDRESSES</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0997734" y="4804005"/>
            <a:ext cx="1072091" cy="1136183"/>
          </a:xfrm>
          <a:prstGeom prst="rect">
            <a:avLst/>
          </a:prstGeom>
        </p:spPr>
      </p:pic>
      <p:sp>
        <p:nvSpPr>
          <p:cNvPr id="2" name="Rectangle 1"/>
          <p:cNvSpPr/>
          <p:nvPr/>
        </p:nvSpPr>
        <p:spPr>
          <a:xfrm>
            <a:off x="557359" y="983646"/>
            <a:ext cx="10075471" cy="1292662"/>
          </a:xfrm>
          <a:prstGeom prst="rect">
            <a:avLst/>
          </a:prstGeom>
        </p:spPr>
        <p:txBody>
          <a:bodyPr wrap="square">
            <a:spAutoFit/>
          </a:bodyPr>
          <a:lstStyle/>
          <a:p>
            <a:pPr algn="just"/>
            <a:r>
              <a:rPr lang="en-US" altLang="zh-TW" sz="2600" dirty="0">
                <a:latin typeface="Arial Unicode MS" panose="020B0604020202020204" pitchFamily="34" charset="-128"/>
                <a:ea typeface="新細明體" pitchFamily="18" charset="-120"/>
              </a:rPr>
              <a:t>In </a:t>
            </a:r>
            <a:r>
              <a:rPr lang="en-US" altLang="zh-TW" sz="2600" dirty="0" err="1">
                <a:latin typeface="Arial Unicode MS" panose="020B0604020202020204" pitchFamily="34" charset="-128"/>
                <a:ea typeface="新細明體" pitchFamily="18" charset="-120"/>
              </a:rPr>
              <a:t>classful</a:t>
            </a:r>
            <a:r>
              <a:rPr lang="en-US" altLang="zh-TW" sz="2600" dirty="0">
                <a:latin typeface="Arial Unicode MS" panose="020B0604020202020204" pitchFamily="34" charset="-128"/>
                <a:ea typeface="新細明體" pitchFamily="18" charset="-120"/>
              </a:rPr>
              <a:t> addressing some addresses were reserved for special purposes. The classless addressing scheme inherits some of these special addresses from </a:t>
            </a:r>
            <a:r>
              <a:rPr lang="en-US" altLang="zh-TW" sz="2600" dirty="0" err="1">
                <a:latin typeface="Arial Unicode MS" panose="020B0604020202020204" pitchFamily="34" charset="-128"/>
                <a:ea typeface="新細明體" pitchFamily="18" charset="-120"/>
              </a:rPr>
              <a:t>classful</a:t>
            </a:r>
            <a:r>
              <a:rPr lang="en-US" altLang="zh-TW" sz="2600" dirty="0">
                <a:latin typeface="Arial Unicode MS" panose="020B0604020202020204" pitchFamily="34" charset="-128"/>
                <a:ea typeface="新細明體" pitchFamily="18" charset="-120"/>
              </a:rPr>
              <a:t> addressing.</a:t>
            </a:r>
          </a:p>
        </p:txBody>
      </p:sp>
      <p:sp>
        <p:nvSpPr>
          <p:cNvPr id="3" name="Rectangle 2"/>
          <p:cNvSpPr/>
          <p:nvPr/>
        </p:nvSpPr>
        <p:spPr>
          <a:xfrm>
            <a:off x="635341" y="2495679"/>
            <a:ext cx="6096000" cy="492443"/>
          </a:xfrm>
          <a:prstGeom prst="rect">
            <a:avLst/>
          </a:prstGeom>
        </p:spPr>
        <p:txBody>
          <a:bodyPr>
            <a:spAutoFit/>
          </a:bodyPr>
          <a:lstStyle/>
          <a:p>
            <a:r>
              <a:rPr lang="en-GB" sz="2600" dirty="0">
                <a:solidFill>
                  <a:srgbClr val="FF0000"/>
                </a:solidFill>
              </a:rPr>
              <a:t>All-Zeros Address  : </a:t>
            </a:r>
            <a:r>
              <a:rPr lang="en-GB" sz="2600" dirty="0"/>
              <a:t>The block 0.0.0.0/32</a:t>
            </a:r>
          </a:p>
        </p:txBody>
      </p:sp>
      <p:sp>
        <p:nvSpPr>
          <p:cNvPr id="4" name="Rectangle 3"/>
          <p:cNvSpPr/>
          <p:nvPr/>
        </p:nvSpPr>
        <p:spPr>
          <a:xfrm>
            <a:off x="557359" y="3589943"/>
            <a:ext cx="7866185" cy="892552"/>
          </a:xfrm>
          <a:prstGeom prst="rect">
            <a:avLst/>
          </a:prstGeom>
        </p:spPr>
        <p:txBody>
          <a:bodyPr wrap="square">
            <a:spAutoFit/>
          </a:bodyPr>
          <a:lstStyle/>
          <a:p>
            <a:r>
              <a:rPr lang="en-GB" sz="2600" dirty="0">
                <a:solidFill>
                  <a:srgbClr val="FF0000"/>
                </a:solidFill>
              </a:rPr>
              <a:t>All-Ones Address: </a:t>
            </a:r>
            <a:r>
              <a:rPr lang="en-GB" sz="2600" dirty="0"/>
              <a:t>Limited Broadcast Address</a:t>
            </a:r>
          </a:p>
          <a:p>
            <a:r>
              <a:rPr lang="en-GB" sz="2600" dirty="0"/>
              <a:t>The block 255.255.255.255/32</a:t>
            </a:r>
          </a:p>
        </p:txBody>
      </p:sp>
      <p:sp>
        <p:nvSpPr>
          <p:cNvPr id="6" name="Rectangle 5"/>
          <p:cNvSpPr/>
          <p:nvPr/>
        </p:nvSpPr>
        <p:spPr>
          <a:xfrm>
            <a:off x="557359" y="4804005"/>
            <a:ext cx="2686698" cy="461665"/>
          </a:xfrm>
          <a:prstGeom prst="rect">
            <a:avLst/>
          </a:prstGeom>
        </p:spPr>
        <p:txBody>
          <a:bodyPr wrap="none">
            <a:spAutoFit/>
          </a:bodyPr>
          <a:lstStyle/>
          <a:p>
            <a:r>
              <a:rPr lang="en-GB" sz="2400" b="1" dirty="0">
                <a:solidFill>
                  <a:srgbClr val="FF0000"/>
                </a:solidFill>
              </a:rPr>
              <a:t>Loopback Addre</a:t>
            </a:r>
            <a:r>
              <a:rPr lang="en-GB" sz="2000" b="1" dirty="0">
                <a:solidFill>
                  <a:srgbClr val="FF0000"/>
                </a:solidFill>
              </a:rPr>
              <a:t>sses</a:t>
            </a:r>
          </a:p>
        </p:txBody>
      </p:sp>
      <p:sp>
        <p:nvSpPr>
          <p:cNvPr id="14" name="Rectangle 13"/>
          <p:cNvSpPr/>
          <p:nvPr/>
        </p:nvSpPr>
        <p:spPr>
          <a:xfrm>
            <a:off x="993430" y="5192077"/>
            <a:ext cx="9203327" cy="707886"/>
          </a:xfrm>
          <a:prstGeom prst="rect">
            <a:avLst/>
          </a:prstGeom>
        </p:spPr>
        <p:txBody>
          <a:bodyPr wrap="square">
            <a:spAutoFit/>
          </a:bodyPr>
          <a:lstStyle/>
          <a:p>
            <a:r>
              <a:rPr lang="en-GB" sz="2000" dirty="0">
                <a:latin typeface="Times New Roman" panose="02020603050405020304" pitchFamily="18" charset="0"/>
                <a:cs typeface="Times New Roman" panose="02020603050405020304" pitchFamily="18" charset="0"/>
              </a:rPr>
              <a:t>The block 127.0.0.0/8 is used for the loopback address, which is an address used to test the software on a machine</a:t>
            </a:r>
          </a:p>
        </p:txBody>
      </p:sp>
      <p:pic>
        <p:nvPicPr>
          <p:cNvPr id="1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341" y="2878129"/>
            <a:ext cx="4059570" cy="112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8742" y="3310608"/>
            <a:ext cx="1819736" cy="12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47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5"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rgbClr val="002060"/>
                </a:solidFill>
                <a:latin typeface="Lucida Sans" pitchFamily="34" charset="0"/>
                <a:cs typeface="Times New Roman" pitchFamily="18" charset="0"/>
              </a:rPr>
              <a:t>Unicast Multicast and Broadcast</a:t>
            </a:r>
            <a:endParaRPr lang="ko-KR" altLang="en-US" dirty="0">
              <a:solidFill>
                <a:srgbClr val="002060"/>
              </a:solidFill>
              <a:latin typeface="Lucida Sans" pitchFamily="34" charset="0"/>
              <a:cs typeface="Times New Roman" pitchFamily="18" charset="0"/>
            </a:endParaRPr>
          </a:p>
        </p:txBody>
      </p:sp>
      <p:pic>
        <p:nvPicPr>
          <p:cNvPr id="2" name="Picture 1"/>
          <p:cNvPicPr>
            <a:picLocks noChangeAspect="1"/>
          </p:cNvPicPr>
          <p:nvPr/>
        </p:nvPicPr>
        <p:blipFill>
          <a:blip r:embed="rId7"/>
          <a:stretch>
            <a:fillRect/>
          </a:stretch>
        </p:blipFill>
        <p:spPr>
          <a:xfrm>
            <a:off x="259740" y="920975"/>
            <a:ext cx="4909758" cy="2840958"/>
          </a:xfrm>
          <a:prstGeom prst="rect">
            <a:avLst/>
          </a:prstGeom>
        </p:spPr>
      </p:pic>
      <p:pic>
        <p:nvPicPr>
          <p:cNvPr id="3" name="Picture 2"/>
          <p:cNvPicPr>
            <a:picLocks noChangeAspect="1"/>
          </p:cNvPicPr>
          <p:nvPr/>
        </p:nvPicPr>
        <p:blipFill>
          <a:blip r:embed="rId8"/>
          <a:stretch>
            <a:fillRect/>
          </a:stretch>
        </p:blipFill>
        <p:spPr>
          <a:xfrm>
            <a:off x="5716536" y="920975"/>
            <a:ext cx="4916295" cy="2758933"/>
          </a:xfrm>
          <a:prstGeom prst="rect">
            <a:avLst/>
          </a:prstGeom>
        </p:spPr>
      </p:pic>
      <p:pic>
        <p:nvPicPr>
          <p:cNvPr id="4" name="Picture 3"/>
          <p:cNvPicPr>
            <a:picLocks noChangeAspect="1"/>
          </p:cNvPicPr>
          <p:nvPr/>
        </p:nvPicPr>
        <p:blipFill>
          <a:blip r:embed="rId9"/>
          <a:stretch>
            <a:fillRect/>
          </a:stretch>
        </p:blipFill>
        <p:spPr>
          <a:xfrm>
            <a:off x="3509123" y="3918633"/>
            <a:ext cx="5524483" cy="2817017"/>
          </a:xfrm>
          <a:prstGeom prst="rect">
            <a:avLst/>
          </a:prstGeom>
        </p:spPr>
      </p:pic>
    </p:spTree>
    <p:extLst>
      <p:ext uri="{BB962C8B-B14F-4D97-AF65-F5344CB8AC3E}">
        <p14:creationId xmlns:p14="http://schemas.microsoft.com/office/powerpoint/2010/main" val="4071680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10" name="Picture 26"/>
          <p:cNvPicPr>
            <a:picLocks noChangeAspect="1" noChangeArrowheads="1"/>
          </p:cNvPicPr>
          <p:nvPr/>
        </p:nvPicPr>
        <p:blipFill rotWithShape="1">
          <a:blip r:embed="rId7">
            <a:extLst>
              <a:ext uri="{28A0092B-C50C-407E-A947-70E740481C1C}">
                <a14:useLocalDpi xmlns:a14="http://schemas.microsoft.com/office/drawing/2010/main" val="0"/>
              </a:ext>
            </a:extLst>
          </a:blip>
          <a:srcRect t="22105"/>
          <a:stretch/>
        </p:blipFill>
        <p:spPr bwMode="auto">
          <a:xfrm>
            <a:off x="-4962" y="1858784"/>
            <a:ext cx="11931352" cy="165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15450" y="854369"/>
            <a:ext cx="8871449" cy="800219"/>
          </a:xfrm>
          <a:prstGeom prst="rect">
            <a:avLst/>
          </a:prstGeom>
        </p:spPr>
        <p:txBody>
          <a:bodyPr wrap="square">
            <a:spAutoFit/>
          </a:bodyPr>
          <a:lstStyle/>
          <a:p>
            <a:r>
              <a:rPr lang="en-GB" sz="2800" dirty="0">
                <a:solidFill>
                  <a:srgbClr val="FF0000"/>
                </a:solidFill>
              </a:rPr>
              <a:t>Private Addresses/Local Address</a:t>
            </a:r>
          </a:p>
          <a:p>
            <a:r>
              <a:rPr lang="en-GB" dirty="0"/>
              <a:t>A number of blocks are assigned for private use. They are not recognized globally.</a:t>
            </a:r>
          </a:p>
        </p:txBody>
      </p:sp>
      <p:sp>
        <p:nvSpPr>
          <p:cNvPr id="3" name="Rectangle 2"/>
          <p:cNvSpPr/>
          <p:nvPr/>
        </p:nvSpPr>
        <p:spPr>
          <a:xfrm>
            <a:off x="826657" y="3921766"/>
            <a:ext cx="6773970" cy="461665"/>
          </a:xfrm>
          <a:prstGeom prst="rect">
            <a:avLst/>
          </a:prstGeom>
        </p:spPr>
        <p:txBody>
          <a:bodyPr wrap="none">
            <a:spAutoFit/>
          </a:bodyPr>
          <a:lstStyle/>
          <a:p>
            <a:r>
              <a:rPr lang="en-GB" sz="2400" dirty="0"/>
              <a:t>224.0.0.0/4 is reserved for multicast communication.</a:t>
            </a:r>
          </a:p>
        </p:txBody>
      </p:sp>
      <p:sp>
        <p:nvSpPr>
          <p:cNvPr id="11" name="제목 2">
            <a:extLst>
              <a:ext uri="{FF2B5EF4-FFF2-40B4-BE49-F238E27FC236}">
                <a16:creationId xmlns:a16="http://schemas.microsoft.com/office/drawing/2014/main" id="{49D22F77-1738-468D-B68F-1FAF4A79BE5B}"/>
              </a:ext>
            </a:extLst>
          </p:cNvPr>
          <p:cNvSpPr txBox="1">
            <a:spLocks/>
          </p:cNvSpPr>
          <p:nvPr/>
        </p:nvSpPr>
        <p:spPr>
          <a:xfrm>
            <a:off x="152400" y="15240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latin typeface="Times" panose="02020603050405020304" pitchFamily="18" charset="0"/>
                <a:ea typeface="新細明體" pitchFamily="18" charset="-120"/>
              </a:rPr>
              <a:t>SPECIAL ADDRESSES</a:t>
            </a:r>
          </a:p>
        </p:txBody>
      </p:sp>
      <p:sp>
        <p:nvSpPr>
          <p:cNvPr id="4" name="Rectangle 3"/>
          <p:cNvSpPr/>
          <p:nvPr/>
        </p:nvSpPr>
        <p:spPr>
          <a:xfrm>
            <a:off x="826657" y="3476045"/>
            <a:ext cx="2619115" cy="369332"/>
          </a:xfrm>
          <a:prstGeom prst="rect">
            <a:avLst/>
          </a:prstGeom>
        </p:spPr>
        <p:txBody>
          <a:bodyPr wrap="none">
            <a:spAutoFit/>
          </a:bodyPr>
          <a:lstStyle/>
          <a:p>
            <a:r>
              <a:rPr lang="en-GB" b="1" dirty="0"/>
              <a:t>Multicast communication</a:t>
            </a:r>
            <a:endParaRPr lang="en-US" b="1" dirty="0"/>
          </a:p>
        </p:txBody>
      </p:sp>
    </p:spTree>
    <p:extLst>
      <p:ext uri="{BB962C8B-B14F-4D97-AF65-F5344CB8AC3E}">
        <p14:creationId xmlns:p14="http://schemas.microsoft.com/office/powerpoint/2010/main" val="581557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2" name="Rectangle 1"/>
          <p:cNvSpPr/>
          <p:nvPr/>
        </p:nvSpPr>
        <p:spPr>
          <a:xfrm>
            <a:off x="557360" y="1186934"/>
            <a:ext cx="4386009" cy="461665"/>
          </a:xfrm>
          <a:prstGeom prst="rect">
            <a:avLst/>
          </a:prstGeom>
        </p:spPr>
        <p:txBody>
          <a:bodyPr wrap="none">
            <a:spAutoFit/>
          </a:bodyPr>
          <a:lstStyle/>
          <a:p>
            <a:r>
              <a:rPr lang="en-GB" sz="2400" b="1" dirty="0">
                <a:latin typeface="Times New Roman" panose="02020603050405020304" pitchFamily="18" charset="0"/>
                <a:cs typeface="Times New Roman" panose="02020603050405020304" pitchFamily="18" charset="0"/>
              </a:rPr>
              <a:t>Special Addresses in Each block</a:t>
            </a:r>
          </a:p>
        </p:txBody>
      </p:sp>
      <p:sp>
        <p:nvSpPr>
          <p:cNvPr id="3" name="Rectangle 2"/>
          <p:cNvSpPr/>
          <p:nvPr/>
        </p:nvSpPr>
        <p:spPr>
          <a:xfrm>
            <a:off x="792897" y="1794259"/>
            <a:ext cx="2464008" cy="461665"/>
          </a:xfrm>
          <a:prstGeom prst="rect">
            <a:avLst/>
          </a:prstGeom>
        </p:spPr>
        <p:txBody>
          <a:bodyPr wrap="none">
            <a:spAutoFit/>
          </a:bodyPr>
          <a:lstStyle/>
          <a:p>
            <a:r>
              <a:rPr lang="en-GB" sz="2400" b="1" dirty="0">
                <a:latin typeface="Times New Roman" panose="02020603050405020304" pitchFamily="18" charset="0"/>
                <a:cs typeface="Times New Roman" panose="02020603050405020304" pitchFamily="18" charset="0"/>
              </a:rPr>
              <a:t>Network Address</a:t>
            </a:r>
          </a:p>
        </p:txBody>
      </p:sp>
      <p:sp>
        <p:nvSpPr>
          <p:cNvPr id="4" name="Rectangle 3"/>
          <p:cNvSpPr/>
          <p:nvPr/>
        </p:nvSpPr>
        <p:spPr>
          <a:xfrm>
            <a:off x="1107262" y="2268220"/>
            <a:ext cx="10379887" cy="830997"/>
          </a:xfrm>
          <a:prstGeom prst="rect">
            <a:avLst/>
          </a:prstGeom>
        </p:spPr>
        <p:txBody>
          <a:bodyPr wrap="square">
            <a:spAutoFit/>
          </a:bodyPr>
          <a:lstStyle/>
          <a:p>
            <a:r>
              <a:rPr lang="en-GB" sz="2400" dirty="0">
                <a:latin typeface="Times New Roman" panose="02020603050405020304" pitchFamily="18" charset="0"/>
                <a:cs typeface="Times New Roman" panose="02020603050405020304" pitchFamily="18" charset="0"/>
              </a:rPr>
              <a:t>The have already discussed network addresses. The ﬁrst address (with the sufﬁx set all to 0s) in a block deﬁnes the network address. </a:t>
            </a:r>
          </a:p>
        </p:txBody>
      </p:sp>
      <p:sp>
        <p:nvSpPr>
          <p:cNvPr id="6" name="Rectangle 5"/>
          <p:cNvSpPr/>
          <p:nvPr/>
        </p:nvSpPr>
        <p:spPr>
          <a:xfrm>
            <a:off x="7410730" y="2687759"/>
            <a:ext cx="1731564" cy="461665"/>
          </a:xfrm>
          <a:prstGeom prst="rect">
            <a:avLst/>
          </a:prstGeom>
        </p:spPr>
        <p:txBody>
          <a:bodyPr wrap="none">
            <a:spAutoFit/>
          </a:bodyPr>
          <a:lstStyle/>
          <a:p>
            <a:r>
              <a:rPr lang="en-US" sz="2400" dirty="0">
                <a:latin typeface="Times New Roman" panose="02020603050405020304" pitchFamily="18" charset="0"/>
                <a:ea typeface="Calibri" panose="020F0502020204030204" pitchFamily="34" charset="0"/>
                <a:cs typeface="Times New Roman" panose="02020603050405020304" pitchFamily="18" charset="0"/>
              </a:rPr>
              <a:t>10.28.0.0/29</a:t>
            </a:r>
            <a:endParaRPr lang="en-GB" sz="2400" dirty="0">
              <a:latin typeface="Times New Roman" panose="02020603050405020304" pitchFamily="18" charset="0"/>
              <a:cs typeface="Times New Roman" panose="02020603050405020304" pitchFamily="18" charset="0"/>
            </a:endParaRPr>
          </a:p>
        </p:txBody>
      </p:sp>
      <p:sp>
        <p:nvSpPr>
          <p:cNvPr id="10" name="Rectangle 9"/>
          <p:cNvSpPr/>
          <p:nvPr/>
        </p:nvSpPr>
        <p:spPr>
          <a:xfrm>
            <a:off x="952499" y="3430556"/>
            <a:ext cx="10534649" cy="1569660"/>
          </a:xfrm>
          <a:prstGeom prst="rect">
            <a:avLst/>
          </a:prstGeom>
        </p:spPr>
        <p:txBody>
          <a:bodyPr wrap="square">
            <a:spAutoFit/>
          </a:bodyPr>
          <a:lstStyle/>
          <a:p>
            <a:r>
              <a:rPr lang="en-GB" sz="2400" b="1" dirty="0">
                <a:latin typeface="Times New Roman" panose="02020603050405020304" pitchFamily="18" charset="0"/>
                <a:cs typeface="Times New Roman" panose="02020603050405020304" pitchFamily="18" charset="0"/>
              </a:rPr>
              <a:t>Direct Broadcast Address</a:t>
            </a:r>
          </a:p>
          <a:p>
            <a:r>
              <a:rPr lang="en-GB" sz="2400" dirty="0">
                <a:latin typeface="Times New Roman" panose="02020603050405020304" pitchFamily="18" charset="0"/>
                <a:cs typeface="Times New Roman" panose="02020603050405020304" pitchFamily="18" charset="0"/>
              </a:rPr>
              <a:t>The last address in a block or </a:t>
            </a:r>
            <a:r>
              <a:rPr lang="en-GB" sz="2400" dirty="0" err="1">
                <a:latin typeface="Times New Roman" panose="02020603050405020304" pitchFamily="18" charset="0"/>
                <a:cs typeface="Times New Roman" panose="02020603050405020304" pitchFamily="18" charset="0"/>
              </a:rPr>
              <a:t>subblock</a:t>
            </a:r>
            <a:r>
              <a:rPr lang="en-GB" sz="2400" dirty="0">
                <a:latin typeface="Times New Roman" panose="02020603050405020304" pitchFamily="18" charset="0"/>
                <a:cs typeface="Times New Roman" panose="02020603050405020304" pitchFamily="18" charset="0"/>
              </a:rPr>
              <a:t> (with the sufﬁx set all to 1s) can be used as a direct broadcast address. This address is usually used by a router to send a packet to all hosts in a speciﬁc network. </a:t>
            </a:r>
          </a:p>
        </p:txBody>
      </p:sp>
      <p:pic>
        <p:nvPicPr>
          <p:cNvPr id="11" name="Picture 10"/>
          <p:cNvPicPr>
            <a:picLocks noChangeAspect="1"/>
          </p:cNvPicPr>
          <p:nvPr/>
        </p:nvPicPr>
        <p:blipFill>
          <a:blip r:embed="rId7"/>
          <a:stretch>
            <a:fillRect/>
          </a:stretch>
        </p:blipFill>
        <p:spPr>
          <a:xfrm>
            <a:off x="4943369" y="4676492"/>
            <a:ext cx="4020111" cy="2029108"/>
          </a:xfrm>
          <a:prstGeom prst="rect">
            <a:avLst/>
          </a:prstGeom>
        </p:spPr>
      </p:pic>
      <p:sp>
        <p:nvSpPr>
          <p:cNvPr id="14" name="제목 2">
            <a:extLst>
              <a:ext uri="{FF2B5EF4-FFF2-40B4-BE49-F238E27FC236}">
                <a16:creationId xmlns:a16="http://schemas.microsoft.com/office/drawing/2014/main" id="{49D22F77-1738-468D-B68F-1FAF4A79BE5B}"/>
              </a:ext>
            </a:extLst>
          </p:cNvPr>
          <p:cNvSpPr txBox="1">
            <a:spLocks/>
          </p:cNvSpPr>
          <p:nvPr/>
        </p:nvSpPr>
        <p:spPr>
          <a:xfrm>
            <a:off x="152400" y="15240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latin typeface="Times" panose="02020603050405020304" pitchFamily="18" charset="0"/>
                <a:ea typeface="新細明體" pitchFamily="18" charset="-120"/>
              </a:rPr>
              <a:t>SPECIAL ADDRESSES</a:t>
            </a:r>
          </a:p>
        </p:txBody>
      </p:sp>
    </p:spTree>
    <p:extLst>
      <p:ext uri="{BB962C8B-B14F-4D97-AF65-F5344CB8AC3E}">
        <p14:creationId xmlns:p14="http://schemas.microsoft.com/office/powerpoint/2010/main" val="367343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altLang="ko-KR" dirty="0">
                <a:solidFill>
                  <a:srgbClr val="002060"/>
                </a:solidFill>
                <a:latin typeface="Lucida Sans" pitchFamily="34" charset="0"/>
                <a:cs typeface="Times New Roman" pitchFamily="18" charset="0"/>
              </a:rPr>
              <a:t>Important Notes</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2" name="Picture 1"/>
          <p:cNvPicPr>
            <a:picLocks noChangeAspect="1"/>
          </p:cNvPicPr>
          <p:nvPr/>
        </p:nvPicPr>
        <p:blipFill>
          <a:blip r:embed="rId7"/>
          <a:stretch>
            <a:fillRect/>
          </a:stretch>
        </p:blipFill>
        <p:spPr>
          <a:xfrm>
            <a:off x="279257" y="1033468"/>
            <a:ext cx="4942390" cy="2183504"/>
          </a:xfrm>
          <a:prstGeom prst="rect">
            <a:avLst/>
          </a:prstGeom>
        </p:spPr>
      </p:pic>
      <p:pic>
        <p:nvPicPr>
          <p:cNvPr id="3" name="Picture 2"/>
          <p:cNvPicPr>
            <a:picLocks noChangeAspect="1"/>
          </p:cNvPicPr>
          <p:nvPr/>
        </p:nvPicPr>
        <p:blipFill>
          <a:blip r:embed="rId8"/>
          <a:stretch>
            <a:fillRect/>
          </a:stretch>
        </p:blipFill>
        <p:spPr>
          <a:xfrm>
            <a:off x="5898346" y="990165"/>
            <a:ext cx="5099388" cy="2226807"/>
          </a:xfrm>
          <a:prstGeom prst="rect">
            <a:avLst/>
          </a:prstGeom>
        </p:spPr>
      </p:pic>
      <p:pic>
        <p:nvPicPr>
          <p:cNvPr id="4" name="Picture 3"/>
          <p:cNvPicPr>
            <a:picLocks noChangeAspect="1"/>
          </p:cNvPicPr>
          <p:nvPr/>
        </p:nvPicPr>
        <p:blipFill>
          <a:blip r:embed="rId9"/>
          <a:stretch>
            <a:fillRect/>
          </a:stretch>
        </p:blipFill>
        <p:spPr>
          <a:xfrm>
            <a:off x="3950983" y="3377113"/>
            <a:ext cx="6506483" cy="3296110"/>
          </a:xfrm>
          <a:prstGeom prst="rect">
            <a:avLst/>
          </a:prstGeom>
        </p:spPr>
      </p:pic>
      <p:sp>
        <p:nvSpPr>
          <p:cNvPr id="14" name="TextBox 13">
            <a:extLst>
              <a:ext uri="{FF2B5EF4-FFF2-40B4-BE49-F238E27FC236}">
                <a16:creationId xmlns:a16="http://schemas.microsoft.com/office/drawing/2014/main" id="{A4E1EC07-ADD4-F637-94FF-30F43CD340CC}"/>
              </a:ext>
            </a:extLst>
          </p:cNvPr>
          <p:cNvSpPr txBox="1"/>
          <p:nvPr/>
        </p:nvSpPr>
        <p:spPr>
          <a:xfrm>
            <a:off x="3410715" y="6552650"/>
            <a:ext cx="6310488" cy="369332"/>
          </a:xfrm>
          <a:prstGeom prst="rect">
            <a:avLst/>
          </a:prstGeom>
          <a:noFill/>
        </p:spPr>
        <p:txBody>
          <a:bodyPr wrap="square">
            <a:spAutoFit/>
          </a:bodyPr>
          <a:lstStyle/>
          <a:p>
            <a:r>
              <a:rPr lang="en-US" dirty="0"/>
              <a:t>https://www.auvik.com/resources/subnet-calculator/</a:t>
            </a:r>
          </a:p>
        </p:txBody>
      </p:sp>
    </p:spTree>
    <p:extLst>
      <p:ext uri="{BB962C8B-B14F-4D97-AF65-F5344CB8AC3E}">
        <p14:creationId xmlns:p14="http://schemas.microsoft.com/office/powerpoint/2010/main" val="311090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altLang="ko-KR" dirty="0">
                <a:solidFill>
                  <a:srgbClr val="002060"/>
                </a:solidFill>
                <a:latin typeface="Lucida Sans" pitchFamily="34" charset="0"/>
                <a:cs typeface="Times New Roman" pitchFamily="18" charset="0"/>
              </a:rPr>
              <a:t>Quiz</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2" name="Picture 1"/>
          <p:cNvPicPr>
            <a:picLocks noChangeAspect="1"/>
          </p:cNvPicPr>
          <p:nvPr/>
        </p:nvPicPr>
        <p:blipFill>
          <a:blip r:embed="rId7"/>
          <a:stretch>
            <a:fillRect/>
          </a:stretch>
        </p:blipFill>
        <p:spPr>
          <a:xfrm>
            <a:off x="175365" y="807453"/>
            <a:ext cx="5172797" cy="2781688"/>
          </a:xfrm>
          <a:prstGeom prst="rect">
            <a:avLst/>
          </a:prstGeom>
        </p:spPr>
      </p:pic>
      <p:pic>
        <p:nvPicPr>
          <p:cNvPr id="3" name="Picture 2"/>
          <p:cNvPicPr>
            <a:picLocks noChangeAspect="1"/>
          </p:cNvPicPr>
          <p:nvPr/>
        </p:nvPicPr>
        <p:blipFill>
          <a:blip r:embed="rId8"/>
          <a:stretch>
            <a:fillRect/>
          </a:stretch>
        </p:blipFill>
        <p:spPr>
          <a:xfrm>
            <a:off x="5734723" y="832096"/>
            <a:ext cx="5677692" cy="2829320"/>
          </a:xfrm>
          <a:prstGeom prst="rect">
            <a:avLst/>
          </a:prstGeom>
        </p:spPr>
      </p:pic>
      <p:pic>
        <p:nvPicPr>
          <p:cNvPr id="4" name="Picture 3"/>
          <p:cNvPicPr>
            <a:picLocks noChangeAspect="1"/>
          </p:cNvPicPr>
          <p:nvPr/>
        </p:nvPicPr>
        <p:blipFill>
          <a:blip r:embed="rId9"/>
          <a:stretch>
            <a:fillRect/>
          </a:stretch>
        </p:blipFill>
        <p:spPr>
          <a:xfrm>
            <a:off x="245352" y="3778291"/>
            <a:ext cx="4944165" cy="2762636"/>
          </a:xfrm>
          <a:prstGeom prst="rect">
            <a:avLst/>
          </a:prstGeom>
        </p:spPr>
      </p:pic>
      <p:pic>
        <p:nvPicPr>
          <p:cNvPr id="6" name="Picture 5"/>
          <p:cNvPicPr>
            <a:picLocks noChangeAspect="1"/>
          </p:cNvPicPr>
          <p:nvPr/>
        </p:nvPicPr>
        <p:blipFill>
          <a:blip r:embed="rId10"/>
          <a:stretch>
            <a:fillRect/>
          </a:stretch>
        </p:blipFill>
        <p:spPr>
          <a:xfrm>
            <a:off x="5546728" y="3821557"/>
            <a:ext cx="5363323" cy="2781688"/>
          </a:xfrm>
          <a:prstGeom prst="rect">
            <a:avLst/>
          </a:prstGeom>
        </p:spPr>
      </p:pic>
    </p:spTree>
    <p:extLst>
      <p:ext uri="{BB962C8B-B14F-4D97-AF65-F5344CB8AC3E}">
        <p14:creationId xmlns:p14="http://schemas.microsoft.com/office/powerpoint/2010/main" val="319854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dirty="0"/>
              <a:t>Designing an Address Plan IPv4</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10" name="Content Placeholder 3"/>
          <p:cNvPicPr>
            <a:picLocks noGrp="1" noChangeAspect="1"/>
          </p:cNvPicPr>
          <p:nvPr>
            <p:ph idx="1"/>
          </p:nvPr>
        </p:nvPicPr>
        <p:blipFill>
          <a:blip r:embed="rId7"/>
          <a:stretch>
            <a:fillRect/>
          </a:stretch>
        </p:blipFill>
        <p:spPr>
          <a:xfrm>
            <a:off x="3264090" y="1599317"/>
            <a:ext cx="7071201" cy="4830221"/>
          </a:xfrm>
          <a:prstGeom prst="rect">
            <a:avLst/>
          </a:prstGeom>
        </p:spPr>
      </p:pic>
      <p:sp>
        <p:nvSpPr>
          <p:cNvPr id="4" name="Rectangle 3"/>
          <p:cNvSpPr/>
          <p:nvPr/>
        </p:nvSpPr>
        <p:spPr>
          <a:xfrm>
            <a:off x="681926" y="920186"/>
            <a:ext cx="11510074" cy="523220"/>
          </a:xfrm>
          <a:prstGeom prst="rect">
            <a:avLst/>
          </a:prstGeom>
        </p:spPr>
        <p:txBody>
          <a:bodyPr wrap="square">
            <a:spAutoFit/>
          </a:bodyPr>
          <a:lstStyle/>
          <a:p>
            <a:r>
              <a:rPr lang="en-US" sz="2800" b="1" dirty="0">
                <a:solidFill>
                  <a:srgbClr val="FF0000"/>
                </a:solidFill>
              </a:rPr>
              <a:t>The following table shows the host allocation for each part of that campus</a:t>
            </a:r>
            <a:endParaRPr lang="en-GB" sz="2800" b="1" dirty="0">
              <a:solidFill>
                <a:srgbClr val="FF0000"/>
              </a:solidFill>
            </a:endParaRPr>
          </a:p>
        </p:txBody>
      </p:sp>
      <p:sp>
        <p:nvSpPr>
          <p:cNvPr id="6" name="Rectangle 5"/>
          <p:cNvSpPr/>
          <p:nvPr/>
        </p:nvSpPr>
        <p:spPr>
          <a:xfrm>
            <a:off x="340963" y="2400245"/>
            <a:ext cx="2479729" cy="1631216"/>
          </a:xfrm>
          <a:prstGeom prst="rect">
            <a:avLst/>
          </a:prstGeom>
        </p:spPr>
        <p:txBody>
          <a:bodyPr wrap="square">
            <a:spAutoFit/>
          </a:bodyPr>
          <a:lstStyle/>
          <a:p>
            <a:pPr algn="just"/>
            <a:r>
              <a:rPr lang="en-US" sz="2000" b="1" dirty="0">
                <a:solidFill>
                  <a:srgbClr val="00B050"/>
                </a:solidFill>
              </a:rPr>
              <a:t>The University has the following address space: – 172.16.0.0/16 IPv4 Address block</a:t>
            </a:r>
            <a:endParaRPr lang="en-GB" sz="2000" b="1" dirty="0">
              <a:solidFill>
                <a:srgbClr val="00B050"/>
              </a:solidFill>
            </a:endParaRPr>
          </a:p>
        </p:txBody>
      </p:sp>
    </p:spTree>
    <p:extLst>
      <p:ext uri="{BB962C8B-B14F-4D97-AF65-F5344CB8AC3E}">
        <p14:creationId xmlns:p14="http://schemas.microsoft.com/office/powerpoint/2010/main" val="2128947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59933"/>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zh-TW" dirty="0">
                <a:solidFill>
                  <a:schemeClr val="folHlink"/>
                </a:solidFill>
                <a:latin typeface="Times" panose="02020603050405020304" pitchFamily="18" charset="0"/>
                <a:ea typeface="新細明體" pitchFamily="18" charset="-120"/>
              </a:rPr>
              <a:t>IP Addresses/ Logical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5"/>
          <p:cNvSpPr>
            <a:spLocks noChangeArrowheads="1"/>
          </p:cNvSpPr>
          <p:nvPr/>
        </p:nvSpPr>
        <p:spPr bwMode="auto">
          <a:xfrm>
            <a:off x="468682" y="1085205"/>
            <a:ext cx="1065443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anose="020B0604020202020204" pitchFamily="34" charset="-128"/>
                <a:ea typeface="新細明體" pitchFamily="18" charset="-120"/>
              </a:rPr>
              <a:t>The identifier used in the IP layer of the TCP/IP protocol suite to identify each device connected to the Internet is called the </a:t>
            </a:r>
            <a:r>
              <a:rPr lang="en-US" altLang="zh-TW" sz="2800" dirty="0">
                <a:solidFill>
                  <a:srgbClr val="FF0000"/>
                </a:solidFill>
                <a:latin typeface="Arial Unicode MS" panose="020B0604020202020204" pitchFamily="34" charset="-128"/>
                <a:ea typeface="新細明體" pitchFamily="18" charset="-120"/>
              </a:rPr>
              <a:t>Internet address or IP address.</a:t>
            </a:r>
          </a:p>
          <a:p>
            <a:pPr algn="just"/>
            <a:r>
              <a:rPr lang="en-US" altLang="zh-TW" sz="2800" dirty="0">
                <a:latin typeface="Arial Unicode MS" panose="020B0604020202020204" pitchFamily="34" charset="-128"/>
                <a:ea typeface="新細明體" pitchFamily="18" charset="-120"/>
              </a:rPr>
              <a:t> An IP address is the address of the </a:t>
            </a:r>
            <a:r>
              <a:rPr lang="en-US" altLang="zh-TW" sz="2800" dirty="0">
                <a:solidFill>
                  <a:srgbClr val="FF0000"/>
                </a:solidFill>
                <a:latin typeface="Arial Unicode MS" panose="020B0604020202020204" pitchFamily="34" charset="-128"/>
                <a:ea typeface="新細明體" pitchFamily="18" charset="-120"/>
              </a:rPr>
              <a:t>interface/NIC</a:t>
            </a:r>
            <a:r>
              <a:rPr lang="en-US" altLang="zh-TW" sz="2800" dirty="0">
                <a:latin typeface="Arial Unicode MS" panose="020B0604020202020204" pitchFamily="34" charset="-128"/>
                <a:ea typeface="新細明體" pitchFamily="18" charset="-120"/>
              </a:rPr>
              <a:t>.</a:t>
            </a:r>
          </a:p>
          <a:p>
            <a:pPr algn="just"/>
            <a:endParaRPr lang="en-US" altLang="zh-TW" sz="2800" dirty="0">
              <a:latin typeface="Arial Unicode MS" panose="020B0604020202020204" pitchFamily="34" charset="-128"/>
              <a:ea typeface="新細明體" pitchFamily="18" charset="-120"/>
            </a:endParaRPr>
          </a:p>
        </p:txBody>
      </p:sp>
      <p:pic>
        <p:nvPicPr>
          <p:cNvPr id="11" name="Picture 10"/>
          <p:cNvPicPr>
            <a:picLocks noChangeAspect="1"/>
          </p:cNvPicPr>
          <p:nvPr/>
        </p:nvPicPr>
        <p:blipFill>
          <a:blip r:embed="rId6"/>
          <a:stretch>
            <a:fillRect/>
          </a:stretch>
        </p:blipFill>
        <p:spPr>
          <a:xfrm>
            <a:off x="3979441" y="3139944"/>
            <a:ext cx="5515745" cy="2686425"/>
          </a:xfrm>
          <a:prstGeom prst="rect">
            <a:avLst/>
          </a:prstGeom>
        </p:spPr>
      </p:pic>
    </p:spTree>
    <p:extLst>
      <p:ext uri="{BB962C8B-B14F-4D97-AF65-F5344CB8AC3E}">
        <p14:creationId xmlns:p14="http://schemas.microsoft.com/office/powerpoint/2010/main" val="521630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dirty="0"/>
              <a:t>Designing an Address Plan IPv4</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pic>
        <p:nvPicPr>
          <p:cNvPr id="2" name="Picture 1"/>
          <p:cNvPicPr>
            <a:picLocks noChangeAspect="1"/>
          </p:cNvPicPr>
          <p:nvPr/>
        </p:nvPicPr>
        <p:blipFill>
          <a:blip r:embed="rId7"/>
          <a:stretch>
            <a:fillRect/>
          </a:stretch>
        </p:blipFill>
        <p:spPr>
          <a:xfrm>
            <a:off x="1818306" y="1633970"/>
            <a:ext cx="9389697" cy="4642930"/>
          </a:xfrm>
          <a:prstGeom prst="rect">
            <a:avLst/>
          </a:prstGeom>
        </p:spPr>
      </p:pic>
      <p:sp>
        <p:nvSpPr>
          <p:cNvPr id="3" name="Rectangle 2"/>
          <p:cNvSpPr/>
          <p:nvPr/>
        </p:nvSpPr>
        <p:spPr>
          <a:xfrm>
            <a:off x="557360" y="834315"/>
            <a:ext cx="5464637" cy="369332"/>
          </a:xfrm>
          <a:prstGeom prst="rect">
            <a:avLst/>
          </a:prstGeom>
        </p:spPr>
        <p:txBody>
          <a:bodyPr wrap="none">
            <a:spAutoFit/>
          </a:bodyPr>
          <a:lstStyle/>
          <a:p>
            <a:r>
              <a:rPr lang="en-US" dirty="0">
                <a:solidFill>
                  <a:srgbClr val="00B050"/>
                </a:solidFill>
              </a:rPr>
              <a:t>add a column to show the subnet sizes for each function</a:t>
            </a:r>
            <a:endParaRPr lang="en-GB" dirty="0">
              <a:solidFill>
                <a:srgbClr val="00B050"/>
              </a:solidFill>
            </a:endParaRPr>
          </a:p>
        </p:txBody>
      </p:sp>
    </p:spTree>
    <p:extLst>
      <p:ext uri="{BB962C8B-B14F-4D97-AF65-F5344CB8AC3E}">
        <p14:creationId xmlns:p14="http://schemas.microsoft.com/office/powerpoint/2010/main" val="2703118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GB" dirty="0"/>
              <a:t>Designing an Address Plan IPv4</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997734" y="4804005"/>
            <a:ext cx="1072091" cy="1136183"/>
          </a:xfrm>
          <a:prstGeom prst="rect">
            <a:avLst/>
          </a:prstGeom>
        </p:spPr>
      </p:pic>
      <p:sp>
        <p:nvSpPr>
          <p:cNvPr id="10" name="Rectangle 9"/>
          <p:cNvSpPr/>
          <p:nvPr/>
        </p:nvSpPr>
        <p:spPr>
          <a:xfrm>
            <a:off x="3069926" y="1037855"/>
            <a:ext cx="7927808" cy="584775"/>
          </a:xfrm>
          <a:prstGeom prst="rect">
            <a:avLst/>
          </a:prstGeom>
        </p:spPr>
        <p:txBody>
          <a:bodyPr wrap="square">
            <a:spAutoFit/>
          </a:bodyPr>
          <a:lstStyle/>
          <a:p>
            <a:r>
              <a:rPr lang="en-GB" sz="3200" b="1" dirty="0">
                <a:solidFill>
                  <a:srgbClr val="7030A0"/>
                </a:solidFill>
              </a:rPr>
              <a:t>assign address blocks accordingly</a:t>
            </a:r>
          </a:p>
        </p:txBody>
      </p:sp>
      <p:pic>
        <p:nvPicPr>
          <p:cNvPr id="11" name="Picture 10"/>
          <p:cNvPicPr>
            <a:picLocks noChangeAspect="1"/>
          </p:cNvPicPr>
          <p:nvPr/>
        </p:nvPicPr>
        <p:blipFill>
          <a:blip r:embed="rId7"/>
          <a:stretch>
            <a:fillRect/>
          </a:stretch>
        </p:blipFill>
        <p:spPr>
          <a:xfrm>
            <a:off x="2504782" y="1896210"/>
            <a:ext cx="7600113" cy="4158331"/>
          </a:xfrm>
          <a:prstGeom prst="rect">
            <a:avLst/>
          </a:prstGeom>
        </p:spPr>
      </p:pic>
    </p:spTree>
    <p:extLst>
      <p:ext uri="{BB962C8B-B14F-4D97-AF65-F5344CB8AC3E}">
        <p14:creationId xmlns:p14="http://schemas.microsoft.com/office/powerpoint/2010/main" val="22388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175365" y="160141"/>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zh-TW" dirty="0">
                <a:solidFill>
                  <a:schemeClr val="folHlink"/>
                </a:solidFill>
                <a:latin typeface="Times" panose="02020603050405020304" pitchFamily="18" charset="0"/>
                <a:ea typeface="新細明體" pitchFamily="18" charset="-120"/>
              </a:rPr>
              <a:t>Types of IP Addresses/ Logical Addressing</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5"/>
          <p:cNvSpPr>
            <a:spLocks noChangeArrowheads="1"/>
          </p:cNvSpPr>
          <p:nvPr/>
        </p:nvSpPr>
        <p:spPr bwMode="auto">
          <a:xfrm>
            <a:off x="468682" y="1085205"/>
            <a:ext cx="106544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anose="020B0604020202020204" pitchFamily="34" charset="-128"/>
                <a:ea typeface="新細明體" pitchFamily="18" charset="-120"/>
              </a:rPr>
              <a:t>Internet connected networks use two types of IP Addressing</a:t>
            </a:r>
          </a:p>
          <a:p>
            <a:pPr algn="just"/>
            <a:r>
              <a:rPr lang="en-US" altLang="zh-TW" sz="2800" dirty="0">
                <a:solidFill>
                  <a:srgbClr val="FF0000"/>
                </a:solidFill>
                <a:latin typeface="Arial Unicode MS" panose="020B0604020202020204" pitchFamily="34" charset="-128"/>
                <a:ea typeface="新細明體" pitchFamily="18" charset="-120"/>
              </a:rPr>
              <a:t>– IPv4 – legacy Internet protocol</a:t>
            </a:r>
          </a:p>
          <a:p>
            <a:pPr algn="just"/>
            <a:r>
              <a:rPr lang="en-US" altLang="zh-TW" sz="2800" dirty="0">
                <a:solidFill>
                  <a:srgbClr val="FF0000"/>
                </a:solidFill>
                <a:latin typeface="Arial Unicode MS" panose="020B0604020202020204" pitchFamily="34" charset="-128"/>
                <a:ea typeface="新細明體" pitchFamily="18" charset="-120"/>
              </a:rPr>
              <a:t>– IPv6 – new Internet protocol</a:t>
            </a:r>
            <a:r>
              <a:rPr lang="en-US" altLang="zh-TW" sz="2800" dirty="0">
                <a:latin typeface="Arial Unicode MS" panose="020B0604020202020204" pitchFamily="34" charset="-128"/>
                <a:ea typeface="新細明體" pitchFamily="18" charset="-120"/>
              </a:rPr>
              <a:t> </a:t>
            </a:r>
          </a:p>
        </p:txBody>
      </p:sp>
      <p:pic>
        <p:nvPicPr>
          <p:cNvPr id="11" name="Picture 10"/>
          <p:cNvPicPr>
            <a:picLocks noChangeAspect="1"/>
          </p:cNvPicPr>
          <p:nvPr/>
        </p:nvPicPr>
        <p:blipFill>
          <a:blip r:embed="rId6"/>
          <a:stretch>
            <a:fillRect/>
          </a:stretch>
        </p:blipFill>
        <p:spPr>
          <a:xfrm>
            <a:off x="557360" y="2899596"/>
            <a:ext cx="5515745" cy="2686425"/>
          </a:xfrm>
          <a:prstGeom prst="rect">
            <a:avLst/>
          </a:prstGeom>
        </p:spPr>
      </p:pic>
      <p:sp>
        <p:nvSpPr>
          <p:cNvPr id="2" name="Rectangle 1"/>
          <p:cNvSpPr/>
          <p:nvPr/>
        </p:nvSpPr>
        <p:spPr>
          <a:xfrm>
            <a:off x="6073105" y="3559965"/>
            <a:ext cx="6096000" cy="646331"/>
          </a:xfrm>
          <a:prstGeom prst="rect">
            <a:avLst/>
          </a:prstGeom>
        </p:spPr>
        <p:txBody>
          <a:bodyPr>
            <a:spAutoFit/>
          </a:bodyPr>
          <a:lstStyle/>
          <a:p>
            <a:pPr marL="0" lvl="1" indent="0" algn="ctr"/>
            <a:r>
              <a:rPr lang="en-US" b="1" dirty="0">
                <a:latin typeface="Courier New" pitchFamily="49" charset="0"/>
                <a:ea typeface="Times New Roman"/>
                <a:cs typeface="Courier New" pitchFamily="49" charset="0"/>
              </a:rPr>
              <a:t>2001:0DB8:0000:1111:0000:0000:0000:0200</a:t>
            </a:r>
          </a:p>
          <a:p>
            <a:pPr marL="0" lvl="1" indent="0" algn="ctr"/>
            <a:r>
              <a:rPr lang="en-US" b="1" dirty="0">
                <a:latin typeface="Courier New" pitchFamily="49" charset="0"/>
                <a:ea typeface="Times New Roman"/>
                <a:cs typeface="Courier New" pitchFamily="49" charset="0"/>
              </a:rPr>
              <a:t>FE80:0000:0000:0000:0123:4567:89AB:CDEF</a:t>
            </a:r>
          </a:p>
        </p:txBody>
      </p:sp>
      <p:sp>
        <p:nvSpPr>
          <p:cNvPr id="3" name="Rectangle 2"/>
          <p:cNvSpPr/>
          <p:nvPr/>
        </p:nvSpPr>
        <p:spPr>
          <a:xfrm>
            <a:off x="7854085" y="4342160"/>
            <a:ext cx="3172728" cy="369332"/>
          </a:xfrm>
          <a:prstGeom prst="rect">
            <a:avLst/>
          </a:prstGeom>
        </p:spPr>
        <p:txBody>
          <a:bodyPr wrap="none">
            <a:spAutoFit/>
          </a:bodyPr>
          <a:lstStyle/>
          <a:p>
            <a:r>
              <a:rPr lang="en-US">
                <a:latin typeface="Arial" charset="0"/>
              </a:rPr>
              <a:t>IPv6 Address Representation</a:t>
            </a:r>
            <a:endParaRPr lang="en-GB" dirty="0"/>
          </a:p>
        </p:txBody>
      </p:sp>
      <p:sp>
        <p:nvSpPr>
          <p:cNvPr id="4" name="Rectangle 3"/>
          <p:cNvSpPr/>
          <p:nvPr/>
        </p:nvSpPr>
        <p:spPr>
          <a:xfrm>
            <a:off x="2113811" y="5683390"/>
            <a:ext cx="3172728" cy="369332"/>
          </a:xfrm>
          <a:prstGeom prst="rect">
            <a:avLst/>
          </a:prstGeom>
        </p:spPr>
        <p:txBody>
          <a:bodyPr wrap="none">
            <a:spAutoFit/>
          </a:bodyPr>
          <a:lstStyle/>
          <a:p>
            <a:r>
              <a:rPr lang="en-US" dirty="0">
                <a:latin typeface="Arial" charset="0"/>
              </a:rPr>
              <a:t>IPv4 Address Representation</a:t>
            </a:r>
            <a:endParaRPr lang="en-GB" dirty="0"/>
          </a:p>
        </p:txBody>
      </p:sp>
    </p:spTree>
    <p:extLst>
      <p:ext uri="{BB962C8B-B14F-4D97-AF65-F5344CB8AC3E}">
        <p14:creationId xmlns:p14="http://schemas.microsoft.com/office/powerpoint/2010/main" val="52002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59933"/>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zh-TW" dirty="0">
                <a:solidFill>
                  <a:schemeClr val="folHlink"/>
                </a:solidFill>
                <a:latin typeface="Times" panose="02020603050405020304" pitchFamily="18" charset="0"/>
                <a:ea typeface="新細明體" pitchFamily="18" charset="-120"/>
              </a:rPr>
              <a:t>IPv4 Addresses</a:t>
            </a: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5"/>
          <p:cNvSpPr>
            <a:spLocks noChangeArrowheads="1"/>
          </p:cNvSpPr>
          <p:nvPr/>
        </p:nvSpPr>
        <p:spPr bwMode="auto">
          <a:xfrm>
            <a:off x="468682" y="1085205"/>
            <a:ext cx="106544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anose="020B0604020202020204" pitchFamily="34" charset="-128"/>
                <a:ea typeface="新細明體" pitchFamily="18" charset="-120"/>
              </a:rPr>
              <a:t>An IPv4 address is a 32-bit address that uniquely and universally defines the connection of a host or a router to the Internet </a:t>
            </a:r>
          </a:p>
        </p:txBody>
      </p:sp>
      <p:pic>
        <p:nvPicPr>
          <p:cNvPr id="11" name="Picture 10"/>
          <p:cNvPicPr>
            <a:picLocks noChangeAspect="1"/>
          </p:cNvPicPr>
          <p:nvPr/>
        </p:nvPicPr>
        <p:blipFill>
          <a:blip r:embed="rId6"/>
          <a:stretch>
            <a:fillRect/>
          </a:stretch>
        </p:blipFill>
        <p:spPr>
          <a:xfrm>
            <a:off x="6414251" y="2884025"/>
            <a:ext cx="5515745" cy="2686425"/>
          </a:xfrm>
          <a:prstGeom prst="rect">
            <a:avLst/>
          </a:prstGeom>
        </p:spPr>
      </p:pic>
      <p:sp>
        <p:nvSpPr>
          <p:cNvPr id="3" name="Rectangle 2"/>
          <p:cNvSpPr/>
          <p:nvPr/>
        </p:nvSpPr>
        <p:spPr>
          <a:xfrm>
            <a:off x="468682" y="2196012"/>
            <a:ext cx="11167997" cy="954107"/>
          </a:xfrm>
          <a:prstGeom prst="rect">
            <a:avLst/>
          </a:prstGeom>
        </p:spPr>
        <p:txBody>
          <a:bodyPr wrap="square">
            <a:spAutoFit/>
          </a:bodyPr>
          <a:lstStyle/>
          <a:p>
            <a:r>
              <a:rPr lang="en-US" sz="2800" b="1" dirty="0">
                <a:latin typeface="Arial Unicode MS" panose="020B0604020202020204" pitchFamily="34" charset="-128"/>
                <a:ea typeface="新細明體" pitchFamily="18" charset="-120"/>
              </a:rPr>
              <a:t>An IPv4 address consists of four bytes (32 bits). These bytes are also known as octets. </a:t>
            </a:r>
          </a:p>
        </p:txBody>
      </p:sp>
      <p:sp>
        <p:nvSpPr>
          <p:cNvPr id="4" name="Rectangle 3"/>
          <p:cNvSpPr/>
          <p:nvPr/>
        </p:nvSpPr>
        <p:spPr>
          <a:xfrm>
            <a:off x="1928135" y="3719407"/>
            <a:ext cx="2343239" cy="507831"/>
          </a:xfrm>
          <a:prstGeom prst="rect">
            <a:avLst/>
          </a:prstGeom>
        </p:spPr>
        <p:txBody>
          <a:bodyPr wrap="square">
            <a:spAutoFit/>
          </a:bodyPr>
          <a:lstStyle/>
          <a:p>
            <a:pPr>
              <a:lnSpc>
                <a:spcPct val="150000"/>
              </a:lnSpc>
            </a:pPr>
            <a:r>
              <a:rPr lang="en-US" altLang="en-US" dirty="0"/>
              <a:t>--- . --- . --- . ---</a:t>
            </a:r>
          </a:p>
        </p:txBody>
      </p:sp>
    </p:spTree>
    <p:extLst>
      <p:ext uri="{BB962C8B-B14F-4D97-AF65-F5344CB8AC3E}">
        <p14:creationId xmlns:p14="http://schemas.microsoft.com/office/powerpoint/2010/main" val="327589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3">
            <a:extLst>
              <a:ext uri="{FF2B5EF4-FFF2-40B4-BE49-F238E27FC236}">
                <a16:creationId xmlns:a16="http://schemas.microsoft.com/office/drawing/2014/main" id="{0DAACD52-55D1-4E14-B7D9-C6130BEF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5" y="160141"/>
            <a:ext cx="12192000" cy="6858000"/>
          </a:xfrm>
          <a:prstGeom prst="rect">
            <a:avLst/>
          </a:prstGeom>
        </p:spPr>
      </p:pic>
      <p:pic>
        <p:nvPicPr>
          <p:cNvPr id="9" name="그림 8">
            <a:extLst>
              <a:ext uri="{FF2B5EF4-FFF2-40B4-BE49-F238E27FC236}">
                <a16:creationId xmlns:a16="http://schemas.microsoft.com/office/drawing/2014/main" id="{3813F477-2DB1-46A7-A670-FD7FD84B3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831" y="6008009"/>
            <a:ext cx="1559169" cy="544641"/>
          </a:xfrm>
          <a:prstGeom prst="rect">
            <a:avLst/>
          </a:prstGeom>
        </p:spPr>
      </p:pic>
      <p:sp>
        <p:nvSpPr>
          <p:cNvPr id="8" name="제목 2">
            <a:extLst>
              <a:ext uri="{FF2B5EF4-FFF2-40B4-BE49-F238E27FC236}">
                <a16:creationId xmlns:a16="http://schemas.microsoft.com/office/drawing/2014/main" id="{49D22F77-1738-468D-B68F-1FAF4A79BE5B}"/>
              </a:ext>
            </a:extLst>
          </p:cNvPr>
          <p:cNvSpPr txBox="1">
            <a:spLocks/>
          </p:cNvSpPr>
          <p:nvPr/>
        </p:nvSpPr>
        <p:spPr>
          <a:xfrm>
            <a:off x="0" y="0"/>
            <a:ext cx="12192000" cy="764275"/>
          </a:xfrm>
          <a:prstGeom prst="rect">
            <a:avLst/>
          </a:prstGeom>
          <a:solidFill>
            <a:schemeClr val="accent2"/>
          </a:solidFill>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rgbClr val="002060"/>
                </a:solidFill>
                <a:latin typeface="Lucida Sans" pitchFamily="34" charset="0"/>
                <a:cs typeface="Times New Roman" pitchFamily="18" charset="0"/>
              </a:rPr>
              <a:t>Address Space</a:t>
            </a:r>
            <a:endParaRPr lang="ko-KR" altLang="en-US" dirty="0">
              <a:solidFill>
                <a:srgbClr val="002060"/>
              </a:solidFill>
              <a:latin typeface="Lucida Sans" pitchFamily="34" charset="0"/>
              <a:cs typeface="Times New Roman" pitchFamily="18" charset="0"/>
            </a:endParaRPr>
          </a:p>
        </p:txBody>
      </p:sp>
      <p:pic>
        <p:nvPicPr>
          <p:cNvPr id="12" name="그림 10">
            <a:extLst>
              <a:ext uri="{FF2B5EF4-FFF2-40B4-BE49-F238E27FC236}">
                <a16:creationId xmlns:a16="http://schemas.microsoft.com/office/drawing/2014/main" id="{AFE2FB4C-3BFB-4753-8331-D70E2FE926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64" y="5983069"/>
            <a:ext cx="1167014" cy="557858"/>
          </a:xfrm>
          <a:prstGeom prst="rect">
            <a:avLst/>
          </a:prstGeom>
        </p:spPr>
      </p:pic>
      <p:pic>
        <p:nvPicPr>
          <p:cNvPr id="13" name="Picture 2" descr="C:\Users\LENOVO\Downloads\EU.jp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 y="5826369"/>
            <a:ext cx="1099805" cy="111160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1"/>
          <p:cNvSpPr>
            <a:spLocks noChangeArrowheads="1"/>
          </p:cNvSpPr>
          <p:nvPr/>
        </p:nvSpPr>
        <p:spPr bwMode="auto">
          <a:xfrm>
            <a:off x="425885" y="1957813"/>
            <a:ext cx="10759858" cy="584775"/>
          </a:xfrm>
          <a:prstGeom prst="rect">
            <a:avLst/>
          </a:prstGeom>
          <a:solidFill>
            <a:srgbClr val="3333CC"/>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dirty="0">
                <a:solidFill>
                  <a:schemeClr val="bg1"/>
                </a:solidFill>
                <a:latin typeface="Arial" panose="020B0604020202020204" pitchFamily="34" charset="0"/>
                <a:ea typeface="新細明體" pitchFamily="18" charset="-120"/>
              </a:rPr>
              <a:t>The address space of IPv4 is 2</a:t>
            </a:r>
            <a:r>
              <a:rPr lang="en-US" altLang="zh-TW" sz="3200" i="1" baseline="30000" dirty="0">
                <a:solidFill>
                  <a:schemeClr val="bg1"/>
                </a:solidFill>
                <a:latin typeface="Arial" panose="020B0604020202020204" pitchFamily="34" charset="0"/>
                <a:ea typeface="新細明體" pitchFamily="18" charset="-120"/>
              </a:rPr>
              <a:t>32</a:t>
            </a:r>
            <a:r>
              <a:rPr lang="en-US" altLang="zh-TW" sz="3200" i="1" dirty="0">
                <a:solidFill>
                  <a:schemeClr val="bg1"/>
                </a:solidFill>
                <a:latin typeface="Arial" panose="020B0604020202020204" pitchFamily="34" charset="0"/>
                <a:ea typeface="新細明體" pitchFamily="18" charset="-120"/>
              </a:rPr>
              <a:t> or 4,294,967,296.</a:t>
            </a:r>
          </a:p>
        </p:txBody>
      </p:sp>
      <p:sp>
        <p:nvSpPr>
          <p:cNvPr id="2" name="Rectangle 1"/>
          <p:cNvSpPr/>
          <p:nvPr/>
        </p:nvSpPr>
        <p:spPr>
          <a:xfrm>
            <a:off x="2818355" y="2699136"/>
            <a:ext cx="8367387" cy="3539430"/>
          </a:xfrm>
          <a:prstGeom prst="rect">
            <a:avLst/>
          </a:prstGeom>
        </p:spPr>
        <p:txBody>
          <a:bodyPr wrap="square">
            <a:spAutoFit/>
          </a:bodyPr>
          <a:lstStyle/>
          <a:p>
            <a:r>
              <a:rPr lang="en-US" altLang="en-US" sz="3200" b="1" dirty="0"/>
              <a:t>0.0.0.0</a:t>
            </a:r>
            <a:r>
              <a:rPr lang="en-US" altLang="en-US" sz="3200" dirty="0"/>
              <a:t> through </a:t>
            </a:r>
            <a:r>
              <a:rPr lang="en-US" altLang="en-US" sz="3200" b="1" dirty="0"/>
              <a:t>255.255.255.255</a:t>
            </a:r>
          </a:p>
          <a:p>
            <a:r>
              <a:rPr lang="en-US" altLang="en-US" sz="3200" b="1" dirty="0"/>
              <a:t>00000000 00000000 00000000 00000000</a:t>
            </a:r>
          </a:p>
          <a:p>
            <a:r>
              <a:rPr lang="en-US" altLang="en-US" sz="3200" b="1" dirty="0"/>
              <a:t>.</a:t>
            </a:r>
          </a:p>
          <a:p>
            <a:r>
              <a:rPr lang="en-US" altLang="en-US" sz="3200" b="1" dirty="0"/>
              <a:t>.</a:t>
            </a:r>
          </a:p>
          <a:p>
            <a:r>
              <a:rPr lang="en-US" altLang="en-US" sz="3200" b="1" dirty="0"/>
              <a:t>111111111 111111111 111111111 111111111</a:t>
            </a:r>
            <a:r>
              <a:rPr lang="en-US" altLang="en-US" sz="3200" dirty="0"/>
              <a:t> </a:t>
            </a:r>
          </a:p>
          <a:p>
            <a:r>
              <a:rPr lang="en-US" altLang="en-US" sz="3200" dirty="0"/>
              <a:t>Total of 32 bits</a:t>
            </a:r>
          </a:p>
          <a:p>
            <a:r>
              <a:rPr lang="en-US" altLang="en-US" sz="3200" dirty="0"/>
              <a:t>2 power 32 (2</a:t>
            </a:r>
            <a:r>
              <a:rPr lang="en-US" altLang="en-US" sz="3200" baseline="30000" dirty="0"/>
              <a:t>32</a:t>
            </a:r>
            <a:r>
              <a:rPr lang="en-US" altLang="en-US" sz="3200" dirty="0"/>
              <a:t>)  4 billion addresses</a:t>
            </a:r>
          </a:p>
        </p:txBody>
      </p:sp>
      <p:sp>
        <p:nvSpPr>
          <p:cNvPr id="4" name="Rectangle 3"/>
          <p:cNvSpPr/>
          <p:nvPr/>
        </p:nvSpPr>
        <p:spPr>
          <a:xfrm>
            <a:off x="425885" y="1071134"/>
            <a:ext cx="11210794" cy="584775"/>
          </a:xfrm>
          <a:prstGeom prst="rect">
            <a:avLst/>
          </a:prstGeom>
        </p:spPr>
        <p:txBody>
          <a:bodyPr wrap="square">
            <a:spAutoFit/>
          </a:bodyPr>
          <a:lstStyle/>
          <a:p>
            <a:r>
              <a:rPr lang="en-GB" sz="3200" dirty="0"/>
              <a:t>A protocol like IPv4 that deﬁnes addresses has an address space.</a:t>
            </a:r>
          </a:p>
        </p:txBody>
      </p:sp>
    </p:spTree>
    <p:extLst>
      <p:ext uri="{BB962C8B-B14F-4D97-AF65-F5344CB8AC3E}">
        <p14:creationId xmlns:p14="http://schemas.microsoft.com/office/powerpoint/2010/main" val="77875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1592</TotalTime>
  <Words>2914</Words>
  <Application>Microsoft Office PowerPoint</Application>
  <PresentationFormat>Widescreen</PresentationFormat>
  <Paragraphs>305</Paragraphs>
  <Slides>61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Arial Unicode MS</vt:lpstr>
      <vt:lpstr>Arial</vt:lpstr>
      <vt:lpstr>Calibri</vt:lpstr>
      <vt:lpstr>Calibri Light</vt:lpstr>
      <vt:lpstr>Courier New</vt:lpstr>
      <vt:lpstr>Lucida Sans</vt:lpstr>
      <vt:lpstr>Microsoft Sans Serif</vt:lpstr>
      <vt:lpstr>Tahoma</vt:lpstr>
      <vt:lpstr>Times</vt:lpstr>
      <vt:lpstr>Times New Roman</vt:lpstr>
      <vt:lpstr>Wingdings</vt:lpstr>
      <vt:lpstr>Office Theme</vt:lpstr>
      <vt:lpstr>  Chapter 3 IP v4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Planning and Design: Campus Network   Day-2</dc:title>
  <dc:creator>User</dc:creator>
  <cp:lastModifiedBy>Imamul Kabir</cp:lastModifiedBy>
  <cp:revision>161</cp:revision>
  <dcterms:created xsi:type="dcterms:W3CDTF">2022-07-29T11:28:51Z</dcterms:created>
  <dcterms:modified xsi:type="dcterms:W3CDTF">2025-07-27T16:44:21Z</dcterms:modified>
</cp:coreProperties>
</file>